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45"/>
  </p:notesMasterIdLst>
  <p:handoutMasterIdLst>
    <p:handoutMasterId r:id="rId46"/>
  </p:handoutMasterIdLst>
  <p:sldIdLst>
    <p:sldId id="256" r:id="rId5"/>
    <p:sldId id="284" r:id="rId6"/>
    <p:sldId id="273" r:id="rId7"/>
    <p:sldId id="274" r:id="rId8"/>
    <p:sldId id="282" r:id="rId9"/>
    <p:sldId id="276" r:id="rId10"/>
    <p:sldId id="275" r:id="rId11"/>
    <p:sldId id="278" r:id="rId12"/>
    <p:sldId id="283" r:id="rId13"/>
    <p:sldId id="279" r:id="rId14"/>
    <p:sldId id="280" r:id="rId15"/>
    <p:sldId id="277" r:id="rId16"/>
    <p:sldId id="281" r:id="rId17"/>
    <p:sldId id="287" r:id="rId18"/>
    <p:sldId id="286" r:id="rId19"/>
    <p:sldId id="289" r:id="rId20"/>
    <p:sldId id="285" r:id="rId21"/>
    <p:sldId id="257" r:id="rId22"/>
    <p:sldId id="261" r:id="rId23"/>
    <p:sldId id="262" r:id="rId24"/>
    <p:sldId id="263" r:id="rId25"/>
    <p:sldId id="264" r:id="rId26"/>
    <p:sldId id="265" r:id="rId27"/>
    <p:sldId id="269" r:id="rId28"/>
    <p:sldId id="266" r:id="rId29"/>
    <p:sldId id="270" r:id="rId30"/>
    <p:sldId id="290" r:id="rId31"/>
    <p:sldId id="268" r:id="rId32"/>
    <p:sldId id="272" r:id="rId33"/>
    <p:sldId id="258" r:id="rId34"/>
    <p:sldId id="259" r:id="rId35"/>
    <p:sldId id="291" r:id="rId36"/>
    <p:sldId id="294" r:id="rId37"/>
    <p:sldId id="296" r:id="rId38"/>
    <p:sldId id="267" r:id="rId39"/>
    <p:sldId id="292" r:id="rId40"/>
    <p:sldId id="293" r:id="rId41"/>
    <p:sldId id="295" r:id="rId42"/>
    <p:sldId id="260" r:id="rId43"/>
    <p:sldId id="271" r:id="rId44"/>
  </p:sldIdLst>
  <p:sldSz cx="7772400" cy="10058400"/>
  <p:notesSz cx="6858000" cy="9144000"/>
  <p:custDataLst>
    <p:tags r:id="rId47"/>
  </p:custDataLst>
  <p:defaultTextStyle>
    <a:defPPr>
      <a:defRPr lang="en-US"/>
    </a:defPPr>
    <a:lvl1pPr marL="0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820583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2D1E"/>
    <a:srgbClr val="6A7023"/>
    <a:srgbClr val="F4F4F4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301D7B-A709-47D1-A9B7-7C0B55715DDD}" v="51" dt="2024-04-11T17:57:09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1228" autoAdjust="0"/>
  </p:normalViewPr>
  <p:slideViewPr>
    <p:cSldViewPr snapToGrid="0">
      <p:cViewPr varScale="1">
        <p:scale>
          <a:sx n="44" d="100"/>
          <a:sy n="44" d="100"/>
        </p:scale>
        <p:origin x="1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4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160895-7C55-415C-A153-F98A9FB51A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F9F62-3A32-4436-9EC5-BA72558A60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7FDAC-B275-4BD1-A9AE-3D37D5BB1AE2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1C4F58-0DDC-457D-AF99-1C331C9072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93B53-941A-4FBE-9D53-8ED1E938E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A25E5-FFBE-41A6-8868-B3607C20935A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348935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E15F4-673B-436E-A4F4-8C40F6225CF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CB5A0-67DD-4063-BD1D-AC2E6D86D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FAF79B-0FBC-4342-9359-D1619C26AC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9058229"/>
            <a:ext cx="3598249" cy="305276"/>
          </a:xfrm>
        </p:spPr>
        <p:txBody>
          <a:bodyPr wrap="square" anchor="b" anchorCtr="0">
            <a:spAutoFit/>
          </a:bodyPr>
          <a:lstStyle>
            <a:lvl1pPr>
              <a:defRPr sz="1800" i="1">
                <a:solidFill>
                  <a:schemeClr val="accent2"/>
                </a:solidFill>
                <a:latin typeface="Lyon Text Semibold" panose="02000504080000020004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34AFC8-C560-41E9-B1A0-9D3FD2829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447532"/>
            <a:ext cx="5037956" cy="2285241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5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1F8CF12-8927-4055-960A-1733BDBA16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" y="694895"/>
            <a:ext cx="2875542" cy="43133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279FB06-AC70-4308-AEE2-0C3C7BC847DC}"/>
              </a:ext>
            </a:extLst>
          </p:cNvPr>
          <p:cNvGrpSpPr/>
          <p:nvPr userDrawn="1"/>
        </p:nvGrpSpPr>
        <p:grpSpPr>
          <a:xfrm>
            <a:off x="4566249" y="0"/>
            <a:ext cx="3206151" cy="10058400"/>
            <a:chOff x="4174151" y="0"/>
            <a:chExt cx="3598249" cy="10058400"/>
          </a:xfrm>
        </p:grpSpPr>
        <p:sp>
          <p:nvSpPr>
            <p:cNvPr id="11" name="Rectangle 1">
              <a:extLst>
                <a:ext uri="{FF2B5EF4-FFF2-40B4-BE49-F238E27FC236}">
                  <a16:creationId xmlns:a16="http://schemas.microsoft.com/office/drawing/2014/main" id="{A8B4D354-4880-4EB0-883F-8D309673BD51}"/>
                </a:ext>
              </a:extLst>
            </p:cNvPr>
            <p:cNvSpPr/>
            <p:nvPr/>
          </p:nvSpPr>
          <p:spPr>
            <a:xfrm>
              <a:off x="5178986" y="0"/>
              <a:ext cx="2593414" cy="7315200"/>
            </a:xfrm>
            <a:custGeom>
              <a:avLst/>
              <a:gdLst>
                <a:gd name="connsiteX0" fmla="*/ 0 w 5159829"/>
                <a:gd name="connsiteY0" fmla="*/ 0 h 5714999"/>
                <a:gd name="connsiteX1" fmla="*/ 5159829 w 5159829"/>
                <a:gd name="connsiteY1" fmla="*/ 0 h 5714999"/>
                <a:gd name="connsiteX2" fmla="*/ 5159829 w 5159829"/>
                <a:gd name="connsiteY2" fmla="*/ 5714999 h 5714999"/>
                <a:gd name="connsiteX3" fmla="*/ 0 w 5159829"/>
                <a:gd name="connsiteY3" fmla="*/ 5714999 h 5714999"/>
                <a:gd name="connsiteX4" fmla="*/ 0 w 5159829"/>
                <a:gd name="connsiteY4" fmla="*/ 0 h 5714999"/>
                <a:gd name="connsiteX0" fmla="*/ 0 w 5159829"/>
                <a:gd name="connsiteY0" fmla="*/ 0 h 5714999"/>
                <a:gd name="connsiteX1" fmla="*/ 5159829 w 5159829"/>
                <a:gd name="connsiteY1" fmla="*/ 0 h 5714999"/>
                <a:gd name="connsiteX2" fmla="*/ 5159829 w 5159829"/>
                <a:gd name="connsiteY2" fmla="*/ 5714999 h 5714999"/>
                <a:gd name="connsiteX3" fmla="*/ 0 w 5159829"/>
                <a:gd name="connsiteY3" fmla="*/ 0 h 571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9829" h="5714999">
                  <a:moveTo>
                    <a:pt x="0" y="0"/>
                  </a:moveTo>
                  <a:lnTo>
                    <a:pt x="5159829" y="0"/>
                  </a:lnTo>
                  <a:lnTo>
                    <a:pt x="5159829" y="5714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91440" tIns="91440" bIns="91440" rtlCol="0" anchor="t" anchorCtr="0">
              <a:noAutofit/>
            </a:bodyPr>
            <a:lstStyle/>
            <a:p>
              <a:pPr algn="l">
                <a:lnSpc>
                  <a:spcPts val="1880"/>
                </a:lnSpc>
              </a:pPr>
              <a:endParaRPr lang="en-US" sz="1400" dirty="0" err="1">
                <a:solidFill>
                  <a:schemeClr val="tx2"/>
                </a:solidFill>
                <a:latin typeface="Lyon Text" panose="02000503070000020004" pitchFamily="2" charset="77"/>
                <a:ea typeface="Lyon Text" charset="0"/>
                <a:cs typeface="Lyon Text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06C3944-08BB-4AF4-91E9-091996D8AF51}"/>
                </a:ext>
              </a:extLst>
            </p:cNvPr>
            <p:cNvSpPr/>
            <p:nvPr userDrawn="1"/>
          </p:nvSpPr>
          <p:spPr>
            <a:xfrm>
              <a:off x="4174151" y="3636329"/>
              <a:ext cx="3598249" cy="6422071"/>
            </a:xfrm>
            <a:custGeom>
              <a:avLst/>
              <a:gdLst>
                <a:gd name="connsiteX0" fmla="*/ 2290376 w 3598249"/>
                <a:gd name="connsiteY0" fmla="*/ 0 h 6422071"/>
                <a:gd name="connsiteX1" fmla="*/ 3598249 w 3598249"/>
                <a:gd name="connsiteY1" fmla="*/ 3686118 h 6422071"/>
                <a:gd name="connsiteX2" fmla="*/ 3598249 w 3598249"/>
                <a:gd name="connsiteY2" fmla="*/ 6422071 h 6422071"/>
                <a:gd name="connsiteX3" fmla="*/ 0 w 3598249"/>
                <a:gd name="connsiteY3" fmla="*/ 6422071 h 6422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8249" h="6422071">
                  <a:moveTo>
                    <a:pt x="2290376" y="0"/>
                  </a:moveTo>
                  <a:lnTo>
                    <a:pt x="3598249" y="3686118"/>
                  </a:lnTo>
                  <a:lnTo>
                    <a:pt x="3598249" y="6422071"/>
                  </a:lnTo>
                  <a:lnTo>
                    <a:pt x="0" y="642207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91440" tIns="91440" bIns="91440" rtlCol="0" anchor="t" anchorCtr="0">
              <a:noAutofit/>
            </a:bodyPr>
            <a:lstStyle/>
            <a:p>
              <a:pPr algn="l">
                <a:lnSpc>
                  <a:spcPts val="1880"/>
                </a:lnSpc>
              </a:pPr>
              <a:endParaRPr lang="en-US" sz="1400" dirty="0" err="1">
                <a:solidFill>
                  <a:schemeClr val="tx2"/>
                </a:solidFill>
                <a:latin typeface="Lyon Text" panose="02000503070000020004" pitchFamily="2" charset="77"/>
                <a:ea typeface="Lyon Text" charset="0"/>
                <a:cs typeface="Lyon Text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44855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,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81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person, indoor, window&#10;&#10;Description automatically generated">
            <a:extLst>
              <a:ext uri="{FF2B5EF4-FFF2-40B4-BE49-F238E27FC236}">
                <a16:creationId xmlns:a16="http://schemas.microsoft.com/office/drawing/2014/main" id="{E9D7D909-A80D-4CBE-BA77-994FC97A4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99"/>
          <a:stretch/>
        </p:blipFill>
        <p:spPr>
          <a:xfrm flipH="1">
            <a:off x="0" y="0"/>
            <a:ext cx="3372931" cy="7315200"/>
          </a:xfrm>
          <a:custGeom>
            <a:avLst/>
            <a:gdLst>
              <a:gd name="connsiteX0" fmla="*/ 3372931 w 3372931"/>
              <a:gd name="connsiteY0" fmla="*/ 0 h 7315200"/>
              <a:gd name="connsiteX1" fmla="*/ 0 w 3372931"/>
              <a:gd name="connsiteY1" fmla="*/ 0 h 7315200"/>
              <a:gd name="connsiteX2" fmla="*/ 3372931 w 3372931"/>
              <a:gd name="connsiteY2" fmla="*/ 7315200 h 73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72931" h="7315200">
                <a:moveTo>
                  <a:pt x="3372931" y="0"/>
                </a:moveTo>
                <a:lnTo>
                  <a:pt x="0" y="0"/>
                </a:lnTo>
                <a:lnTo>
                  <a:pt x="3372931" y="7315200"/>
                </a:lnTo>
                <a:close/>
              </a:path>
            </a:pathLst>
          </a:cu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6D34C1-5A0A-4C56-90C0-B95BD8A7CF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5644" y="630556"/>
            <a:ext cx="3329556" cy="499434"/>
          </a:xfrm>
          <a:prstGeom prst="rect">
            <a:avLst/>
          </a:prstGeom>
        </p:spPr>
      </p:pic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67F1CA28-4741-4C3B-B65A-BFE03CCEAB1D}"/>
              </a:ext>
            </a:extLst>
          </p:cNvPr>
          <p:cNvSpPr txBox="1">
            <a:spLocks/>
          </p:cNvSpPr>
          <p:nvPr userDrawn="1"/>
        </p:nvSpPr>
        <p:spPr>
          <a:xfrm>
            <a:off x="4953930" y="7991707"/>
            <a:ext cx="23612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4400" b="1" i="0" kern="1200" cap="none" baseline="0" dirty="0" smtClean="0">
                <a:solidFill>
                  <a:schemeClr val="tx2"/>
                </a:solidFill>
                <a:latin typeface="Graphik Bold" panose="020B0803030202060203" pitchFamily="34" charset="0"/>
                <a:ea typeface="+mj-ea"/>
                <a:cs typeface="+mj-cs"/>
              </a:defRPr>
            </a:lvl1pPr>
            <a:lvl2pPr marL="0" marR="0" indent="0" algn="l" defTabSz="685800" rtl="0" eaLnBrk="1" fontAlgn="auto" latinLnBrk="0" hangingPunct="1">
              <a:lnSpc>
                <a:spcPct val="110000"/>
              </a:lnSpc>
              <a:spcBef>
                <a:spcPts val="37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i="0" kern="1200" cap="none" baseline="0" smtClean="0">
                <a:solidFill>
                  <a:schemeClr val="tx1"/>
                </a:solidFill>
                <a:effectLst/>
                <a:latin typeface="Lyon Text Regular" panose="02000503070000020004" pitchFamily="50" charset="0"/>
                <a:ea typeface="+mn-ea"/>
                <a:cs typeface="+mn-cs"/>
              </a:defRPr>
            </a:lvl2pPr>
            <a:lvl3pPr marL="234950" indent="-2349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600"/>
              </a:spcAft>
              <a:buSzPct val="100000"/>
              <a:buFont typeface="Lucida Grande" panose="020B0600040502020204" pitchFamily="34" charset="0"/>
              <a:buChar char="▸"/>
              <a:tabLst/>
              <a:defRPr sz="1400" b="0" i="0" kern="1200" cap="none" baseline="0">
                <a:solidFill>
                  <a:schemeClr val="tx1"/>
                </a:solidFill>
                <a:latin typeface="Lyon Text Regular" panose="02000503070000020004" pitchFamily="50" charset="0"/>
                <a:ea typeface="+mn-ea"/>
                <a:cs typeface="+mn-cs"/>
              </a:defRPr>
            </a:lvl3pPr>
            <a:lvl4pPr marL="463550" indent="-2286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Lucida Grande" panose="020B0600040502020204" pitchFamily="34" charset="0"/>
              <a:buChar char="▸"/>
              <a:tabLst/>
              <a:defRPr sz="1400" b="0" i="0" kern="1200" cap="none" baseline="0">
                <a:solidFill>
                  <a:schemeClr val="tx1"/>
                </a:solidFill>
                <a:latin typeface="Lyon Text Regular" panose="02000503070000020004" pitchFamily="50" charset="0"/>
                <a:ea typeface="+mn-ea"/>
                <a:cs typeface="+mn-cs"/>
              </a:defRPr>
            </a:lvl4pPr>
            <a:lvl5pPr marL="690563" indent="-227013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Lucida Grande" panose="020B0600040502020204" pitchFamily="34" charset="0"/>
              <a:buChar char="▸"/>
              <a:tabLst/>
              <a:defRPr sz="1400" b="0" i="0" kern="1200" cap="none" baseline="0">
                <a:solidFill>
                  <a:schemeClr val="tx1"/>
                </a:solidFill>
                <a:latin typeface="Lyon Text Regular" panose="02000503070000020004" pitchFamily="50" charset="0"/>
                <a:ea typeface="+mn-ea"/>
                <a:cs typeface="+mn-cs"/>
              </a:defRPr>
            </a:lvl5pPr>
            <a:lvl6pPr marL="919163" indent="-2286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Lucida Grande" panose="020B0600040502020204" pitchFamily="34" charset="0"/>
              <a:buChar char="▸"/>
              <a:tabLst/>
              <a:defRPr sz="1400" kern="1200">
                <a:solidFill>
                  <a:schemeClr val="tx1"/>
                </a:solidFill>
                <a:latin typeface="Lyon Text Regular" panose="02000503070000020004" pitchFamily="50" charset="0"/>
                <a:ea typeface="+mn-ea"/>
                <a:cs typeface="+mn-cs"/>
              </a:defRPr>
            </a:lvl6pPr>
            <a:lvl7pPr marL="1147763" indent="-22860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Lucida Grande" panose="020B0600040502020204" pitchFamily="34" charset="0"/>
              <a:buChar char="▸"/>
              <a:tabLst/>
              <a:defRPr sz="1400" kern="1200">
                <a:solidFill>
                  <a:schemeClr val="tx1"/>
                </a:solidFill>
                <a:latin typeface="Lyon Text Regular" panose="02000503070000020004" pitchFamily="50" charset="0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sz="4000" dirty="0">
                <a:solidFill>
                  <a:schemeClr val="accent1"/>
                </a:solidFill>
              </a:rPr>
              <a:t>WISDOM TO WIN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1C10A3-32F3-402F-AA62-08C4CF106504}"/>
              </a:ext>
            </a:extLst>
          </p:cNvPr>
          <p:cNvSpPr txBox="1"/>
          <p:nvPr userDrawn="1"/>
        </p:nvSpPr>
        <p:spPr>
          <a:xfrm>
            <a:off x="4356410" y="9329853"/>
            <a:ext cx="2958790" cy="2658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www.challengerinc.com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84457A3-E2CA-484F-99E2-1E1F249DF4FF}"/>
              </a:ext>
            </a:extLst>
          </p:cNvPr>
          <p:cNvSpPr/>
          <p:nvPr/>
        </p:nvSpPr>
        <p:spPr>
          <a:xfrm flipH="1">
            <a:off x="0" y="0"/>
            <a:ext cx="1707683" cy="7315200"/>
          </a:xfrm>
          <a:custGeom>
            <a:avLst/>
            <a:gdLst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5714999 h 5714999"/>
              <a:gd name="connsiteX4" fmla="*/ 0 w 5159829"/>
              <a:gd name="connsiteY4" fmla="*/ 0 h 5714999"/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0 h 5714999"/>
              <a:gd name="connsiteX0" fmla="*/ 0 w 2612373"/>
              <a:gd name="connsiteY0" fmla="*/ 2816844 h 5714999"/>
              <a:gd name="connsiteX1" fmla="*/ 2612373 w 2612373"/>
              <a:gd name="connsiteY1" fmla="*/ 0 h 5714999"/>
              <a:gd name="connsiteX2" fmla="*/ 2612373 w 2612373"/>
              <a:gd name="connsiteY2" fmla="*/ 5714999 h 5714999"/>
              <a:gd name="connsiteX3" fmla="*/ 0 w 2612373"/>
              <a:gd name="connsiteY3" fmla="*/ 2816844 h 571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2373" h="5714999">
                <a:moveTo>
                  <a:pt x="0" y="2816844"/>
                </a:moveTo>
                <a:lnTo>
                  <a:pt x="2612373" y="0"/>
                </a:lnTo>
                <a:lnTo>
                  <a:pt x="2612373" y="5714999"/>
                </a:lnTo>
                <a:lnTo>
                  <a:pt x="0" y="281684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7096461-6CE3-433A-A657-F5B08ABBB765}"/>
              </a:ext>
            </a:extLst>
          </p:cNvPr>
          <p:cNvSpPr/>
          <p:nvPr userDrawn="1"/>
        </p:nvSpPr>
        <p:spPr>
          <a:xfrm flipH="1">
            <a:off x="0" y="3636329"/>
            <a:ext cx="4679795" cy="6422071"/>
          </a:xfrm>
          <a:custGeom>
            <a:avLst/>
            <a:gdLst>
              <a:gd name="connsiteX0" fmla="*/ 2290376 w 3598249"/>
              <a:gd name="connsiteY0" fmla="*/ 0 h 6422071"/>
              <a:gd name="connsiteX1" fmla="*/ 3598249 w 3598249"/>
              <a:gd name="connsiteY1" fmla="*/ 3686118 h 6422071"/>
              <a:gd name="connsiteX2" fmla="*/ 3598249 w 3598249"/>
              <a:gd name="connsiteY2" fmla="*/ 6422071 h 6422071"/>
              <a:gd name="connsiteX3" fmla="*/ 0 w 3598249"/>
              <a:gd name="connsiteY3" fmla="*/ 6422071 h 642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8249" h="6422071">
                <a:moveTo>
                  <a:pt x="2290376" y="0"/>
                </a:moveTo>
                <a:lnTo>
                  <a:pt x="3598249" y="3686118"/>
                </a:lnTo>
                <a:lnTo>
                  <a:pt x="3598249" y="6422071"/>
                </a:lnTo>
                <a:lnTo>
                  <a:pt x="0" y="642207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58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-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skyscraper&#10;&#10;Description automatically generated">
            <a:extLst>
              <a:ext uri="{FF2B5EF4-FFF2-40B4-BE49-F238E27FC236}">
                <a16:creationId xmlns:a16="http://schemas.microsoft.com/office/drawing/2014/main" id="{543FB7DE-D442-4A81-9DE0-767409A86E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772400" cy="74195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AC649F-7EF2-4FBB-98C7-0689A6F30A2B}"/>
              </a:ext>
            </a:extLst>
          </p:cNvPr>
          <p:cNvSpPr/>
          <p:nvPr userDrawn="1"/>
        </p:nvSpPr>
        <p:spPr>
          <a:xfrm>
            <a:off x="0" y="316"/>
            <a:ext cx="7772400" cy="7419279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2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1F8CF12-8927-4055-960A-1733BDBA16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" y="9169868"/>
            <a:ext cx="2875542" cy="431332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B9D3E735-2878-4CB0-8720-615D82C12517}"/>
              </a:ext>
            </a:extLst>
          </p:cNvPr>
          <p:cNvSpPr/>
          <p:nvPr userDrawn="1"/>
        </p:nvSpPr>
        <p:spPr>
          <a:xfrm>
            <a:off x="6326557" y="457200"/>
            <a:ext cx="988643" cy="988643"/>
          </a:xfrm>
          <a:custGeom>
            <a:avLst/>
            <a:gdLst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5714999 h 5714999"/>
              <a:gd name="connsiteX4" fmla="*/ 0 w 5159829"/>
              <a:gd name="connsiteY4" fmla="*/ 0 h 5714999"/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0 h 571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829" h="5714999">
                <a:moveTo>
                  <a:pt x="0" y="0"/>
                </a:moveTo>
                <a:lnTo>
                  <a:pt x="5159829" y="0"/>
                </a:lnTo>
                <a:lnTo>
                  <a:pt x="5159829" y="5714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098955C2-6F55-4156-B677-CF9A9531B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49742"/>
            <a:ext cx="3598249" cy="305276"/>
          </a:xfrm>
        </p:spPr>
        <p:txBody>
          <a:bodyPr wrap="square" anchor="b" anchorCtr="0">
            <a:spAutoFit/>
          </a:bodyPr>
          <a:lstStyle>
            <a:lvl1pPr>
              <a:defRPr sz="1800" i="1">
                <a:solidFill>
                  <a:schemeClr val="bg1"/>
                </a:solidFill>
                <a:latin typeface="Lyon Text Semibold" panose="02000504080000020004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BAADA4A-FCC0-442A-A1C1-CBFEC9D7C8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023786"/>
            <a:ext cx="5037956" cy="2285241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5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2577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-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nature, outdoor, dirt&#10;&#10;Description automatically generated">
            <a:extLst>
              <a:ext uri="{FF2B5EF4-FFF2-40B4-BE49-F238E27FC236}">
                <a16:creationId xmlns:a16="http://schemas.microsoft.com/office/drawing/2014/main" id="{5854924B-E367-483A-BB08-CFB7DB806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772399" cy="74195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AC649F-7EF2-4FBB-98C7-0689A6F30A2B}"/>
              </a:ext>
            </a:extLst>
          </p:cNvPr>
          <p:cNvSpPr/>
          <p:nvPr userDrawn="1"/>
        </p:nvSpPr>
        <p:spPr>
          <a:xfrm>
            <a:off x="0" y="316"/>
            <a:ext cx="7772400" cy="7419279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2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FAF79B-0FBC-4342-9359-D1619C26AC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49742"/>
            <a:ext cx="3598249" cy="305276"/>
          </a:xfrm>
        </p:spPr>
        <p:txBody>
          <a:bodyPr wrap="square" anchor="b" anchorCtr="0">
            <a:spAutoFit/>
          </a:bodyPr>
          <a:lstStyle>
            <a:lvl1pPr>
              <a:defRPr sz="1800" i="1">
                <a:solidFill>
                  <a:schemeClr val="bg1"/>
                </a:solidFill>
                <a:latin typeface="Lyon Text Semibold" panose="02000504080000020004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34AFC8-C560-41E9-B1A0-9D3FD2829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023786"/>
            <a:ext cx="5037956" cy="2285241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5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1F8CF12-8927-4055-960A-1733BDBA16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" y="9169868"/>
            <a:ext cx="2875542" cy="431332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B9D3E735-2878-4CB0-8720-615D82C12517}"/>
              </a:ext>
            </a:extLst>
          </p:cNvPr>
          <p:cNvSpPr/>
          <p:nvPr userDrawn="1"/>
        </p:nvSpPr>
        <p:spPr>
          <a:xfrm>
            <a:off x="6326557" y="457200"/>
            <a:ext cx="988643" cy="988643"/>
          </a:xfrm>
          <a:custGeom>
            <a:avLst/>
            <a:gdLst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5714999 h 5714999"/>
              <a:gd name="connsiteX4" fmla="*/ 0 w 5159829"/>
              <a:gd name="connsiteY4" fmla="*/ 0 h 5714999"/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0 h 571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829" h="5714999">
                <a:moveTo>
                  <a:pt x="0" y="0"/>
                </a:moveTo>
                <a:lnTo>
                  <a:pt x="5159829" y="0"/>
                </a:lnTo>
                <a:lnTo>
                  <a:pt x="5159829" y="5714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3788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-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4A2EA2A-6C22-49E5-8C37-E4FE0CA2E9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772400" cy="74291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AC649F-7EF2-4FBB-98C7-0689A6F30A2B}"/>
              </a:ext>
            </a:extLst>
          </p:cNvPr>
          <p:cNvSpPr/>
          <p:nvPr userDrawn="1"/>
        </p:nvSpPr>
        <p:spPr>
          <a:xfrm>
            <a:off x="0" y="0"/>
            <a:ext cx="7772400" cy="7419279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2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FAF79B-0FBC-4342-9359-D1619C26AC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49742"/>
            <a:ext cx="3598249" cy="305276"/>
          </a:xfrm>
        </p:spPr>
        <p:txBody>
          <a:bodyPr wrap="square" anchor="b" anchorCtr="0">
            <a:spAutoFit/>
          </a:bodyPr>
          <a:lstStyle>
            <a:lvl1pPr>
              <a:defRPr sz="1800" i="1">
                <a:solidFill>
                  <a:schemeClr val="bg1"/>
                </a:solidFill>
                <a:latin typeface="Lyon Text Semibold" panose="02000504080000020004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34AFC8-C560-41E9-B1A0-9D3FD2829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023786"/>
            <a:ext cx="5037956" cy="2285241"/>
          </a:xfrm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5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1F8CF12-8927-4055-960A-1733BDBA16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" y="9169868"/>
            <a:ext cx="2875542" cy="431332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B9D3E735-2878-4CB0-8720-615D82C12517}"/>
              </a:ext>
            </a:extLst>
          </p:cNvPr>
          <p:cNvSpPr/>
          <p:nvPr userDrawn="1"/>
        </p:nvSpPr>
        <p:spPr>
          <a:xfrm>
            <a:off x="6326557" y="457200"/>
            <a:ext cx="988643" cy="988643"/>
          </a:xfrm>
          <a:custGeom>
            <a:avLst/>
            <a:gdLst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5714999 h 5714999"/>
              <a:gd name="connsiteX4" fmla="*/ 0 w 5159829"/>
              <a:gd name="connsiteY4" fmla="*/ 0 h 5714999"/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0 h 571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829" h="5714999">
                <a:moveTo>
                  <a:pt x="0" y="0"/>
                </a:moveTo>
                <a:lnTo>
                  <a:pt x="5159829" y="0"/>
                </a:lnTo>
                <a:lnTo>
                  <a:pt x="5159829" y="5714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38075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35AF5-690D-40E6-A945-DB12A0496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B181A-D911-4211-BC82-E87784591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85714"/>
            <a:ext cx="6858000" cy="1545231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952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-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35AF5-690D-40E6-A945-DB12A04960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6858000" cy="6647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B181A-D911-4211-BC82-E87784591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05382"/>
            <a:ext cx="6858000" cy="1545231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92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Yellow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CCC36000-54E5-4AFE-93B9-4AADB9C23D7A}"/>
              </a:ext>
            </a:extLst>
          </p:cNvPr>
          <p:cNvSpPr/>
          <p:nvPr userDrawn="1"/>
        </p:nvSpPr>
        <p:spPr>
          <a:xfrm>
            <a:off x="6767069" y="353122"/>
            <a:ext cx="548131" cy="548131"/>
          </a:xfrm>
          <a:custGeom>
            <a:avLst/>
            <a:gdLst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5714999 h 5714999"/>
              <a:gd name="connsiteX4" fmla="*/ 0 w 5159829"/>
              <a:gd name="connsiteY4" fmla="*/ 0 h 5714999"/>
              <a:gd name="connsiteX0" fmla="*/ 0 w 5159829"/>
              <a:gd name="connsiteY0" fmla="*/ 0 h 5714999"/>
              <a:gd name="connsiteX1" fmla="*/ 5159829 w 5159829"/>
              <a:gd name="connsiteY1" fmla="*/ 0 h 5714999"/>
              <a:gd name="connsiteX2" fmla="*/ 5159829 w 5159829"/>
              <a:gd name="connsiteY2" fmla="*/ 5714999 h 5714999"/>
              <a:gd name="connsiteX3" fmla="*/ 0 w 5159829"/>
              <a:gd name="connsiteY3" fmla="*/ 0 h 571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9829" h="5714999">
                <a:moveTo>
                  <a:pt x="0" y="0"/>
                </a:moveTo>
                <a:lnTo>
                  <a:pt x="5159829" y="0"/>
                </a:lnTo>
                <a:lnTo>
                  <a:pt x="5159829" y="57149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91440" bIns="91440" rtlCol="0" anchor="t" anchorCtr="0">
            <a:noAutofit/>
          </a:bodyPr>
          <a:lstStyle/>
          <a:p>
            <a:pPr algn="l">
              <a:lnSpc>
                <a:spcPts val="1880"/>
              </a:lnSpc>
            </a:pPr>
            <a:endParaRPr lang="en-US" sz="1400" dirty="0" err="1">
              <a:solidFill>
                <a:schemeClr val="tx2"/>
              </a:solidFill>
              <a:latin typeface="Lyon Text" panose="02000503070000020004" pitchFamily="2" charset="77"/>
              <a:ea typeface="Lyon Text" charset="0"/>
              <a:cs typeface="Lyon Text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F892CD-0E01-4C8D-9663-B87D6D6A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248400" cy="3323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79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Multicolor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38CD667-947F-4DAB-9FE4-D5B0E523EF76}"/>
              </a:ext>
            </a:extLst>
          </p:cNvPr>
          <p:cNvGrpSpPr/>
          <p:nvPr userDrawn="1"/>
        </p:nvGrpSpPr>
        <p:grpSpPr>
          <a:xfrm>
            <a:off x="7040137" y="0"/>
            <a:ext cx="732263" cy="1276225"/>
            <a:chOff x="9672034" y="517766"/>
            <a:chExt cx="763053" cy="127622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7804A48-C14F-4573-B2C6-549B40167335}"/>
                </a:ext>
              </a:extLst>
            </p:cNvPr>
            <p:cNvSpPr/>
            <p:nvPr/>
          </p:nvSpPr>
          <p:spPr>
            <a:xfrm rot="16200000">
              <a:off x="9415448" y="774352"/>
              <a:ext cx="1276225" cy="763053"/>
            </a:xfrm>
            <a:custGeom>
              <a:avLst/>
              <a:gdLst>
                <a:gd name="connsiteX0" fmla="*/ 1281113 w 2562225"/>
                <a:gd name="connsiteY0" fmla="*/ 0 h 1276350"/>
                <a:gd name="connsiteX1" fmla="*/ 2562225 w 2562225"/>
                <a:gd name="connsiteY1" fmla="*/ 1276350 h 1276350"/>
                <a:gd name="connsiteX2" fmla="*/ 0 w 2562225"/>
                <a:gd name="connsiteY2" fmla="*/ 1276350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62225" h="1276350">
                  <a:moveTo>
                    <a:pt x="1281113" y="0"/>
                  </a:moveTo>
                  <a:lnTo>
                    <a:pt x="2562225" y="1276350"/>
                  </a:lnTo>
                  <a:lnTo>
                    <a:pt x="0" y="1276350"/>
                  </a:lnTo>
                  <a:close/>
                </a:path>
              </a:pathLst>
            </a:custGeom>
            <a:solidFill>
              <a:srgbClr val="F3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1323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4" b="0" i="0" u="none" strike="noStrike" kern="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Graphik Regular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1C9263C-08C9-4909-AE12-4D36B4062D72}"/>
                </a:ext>
              </a:extLst>
            </p:cNvPr>
            <p:cNvSpPr/>
            <p:nvPr/>
          </p:nvSpPr>
          <p:spPr>
            <a:xfrm rot="16200000">
              <a:off x="9736231" y="1094400"/>
              <a:ext cx="637244" cy="760467"/>
            </a:xfrm>
            <a:custGeom>
              <a:avLst/>
              <a:gdLst>
                <a:gd name="connsiteX0" fmla="*/ 1279504 w 1279369"/>
                <a:gd name="connsiteY0" fmla="*/ 0 h 1272025"/>
                <a:gd name="connsiteX1" fmla="*/ 1279504 w 1279369"/>
                <a:gd name="connsiteY1" fmla="*/ 1272026 h 1272025"/>
                <a:gd name="connsiteX2" fmla="*/ 135 w 1279369"/>
                <a:gd name="connsiteY2" fmla="*/ 1272026 h 127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9369" h="1272025">
                  <a:moveTo>
                    <a:pt x="1279504" y="0"/>
                  </a:moveTo>
                  <a:lnTo>
                    <a:pt x="1279504" y="1272026"/>
                  </a:lnTo>
                  <a:lnTo>
                    <a:pt x="135" y="1272026"/>
                  </a:lnTo>
                  <a:close/>
                </a:path>
              </a:pathLst>
            </a:custGeom>
            <a:solidFill>
              <a:srgbClr val="545454">
                <a:lumMod val="20000"/>
                <a:lumOff val="8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1323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4" b="0" i="0" u="none" strike="noStrike" kern="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Graphik Regular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D2281D3-00E3-44B0-957B-1C385D47A827}"/>
                </a:ext>
              </a:extLst>
            </p:cNvPr>
            <p:cNvSpPr/>
            <p:nvPr/>
          </p:nvSpPr>
          <p:spPr>
            <a:xfrm rot="16200000">
              <a:off x="10084999" y="1443168"/>
              <a:ext cx="319218" cy="380957"/>
            </a:xfrm>
            <a:custGeom>
              <a:avLst/>
              <a:gdLst>
                <a:gd name="connsiteX0" fmla="*/ 641082 w 640880"/>
                <a:gd name="connsiteY0" fmla="*/ 0 h 637222"/>
                <a:gd name="connsiteX1" fmla="*/ 641082 w 640880"/>
                <a:gd name="connsiteY1" fmla="*/ 637223 h 637222"/>
                <a:gd name="connsiteX2" fmla="*/ 202 w 640880"/>
                <a:gd name="connsiteY2" fmla="*/ 637223 h 63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0880" h="637222">
                  <a:moveTo>
                    <a:pt x="641082" y="0"/>
                  </a:moveTo>
                  <a:lnTo>
                    <a:pt x="641082" y="637223"/>
                  </a:lnTo>
                  <a:lnTo>
                    <a:pt x="202" y="63722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1323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4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Graphik Regular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84DCDC5-5724-40DD-8FB5-12DF5F4EB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278137" cy="3323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2E3C577-3345-402D-9838-41FCAC714C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85714"/>
            <a:ext cx="6858000" cy="1545231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07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BCD1C-17A2-4714-B4D1-287A5001F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4308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858000" cy="3323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Master title.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85714"/>
            <a:ext cx="6858000" cy="2151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this text box. Use the Indent tool to change text size and add bullets.</a:t>
            </a:r>
          </a:p>
          <a:p>
            <a:pPr marL="0" marR="0" lvl="1" indent="0" algn="l" defTabSz="582930" rtl="0" eaLnBrk="1" fontAlgn="auto" latinLnBrk="0" hangingPunct="1">
              <a:lnSpc>
                <a:spcPct val="90000"/>
              </a:lnSpc>
              <a:spcBef>
                <a:spcPts val="319"/>
              </a:spcBef>
              <a:spcAft>
                <a:spcPts val="5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Copy. (Second level)</a:t>
            </a:r>
          </a:p>
          <a:p>
            <a:pPr lvl="2"/>
            <a:r>
              <a:rPr lang="en-US" dirty="0"/>
              <a:t>Bullets (Third level)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52B0B57-8A6F-4A1E-88F2-AC8D992C73A3}"/>
              </a:ext>
            </a:extLst>
          </p:cNvPr>
          <p:cNvSpPr txBox="1">
            <a:spLocks/>
          </p:cNvSpPr>
          <p:nvPr userDrawn="1"/>
        </p:nvSpPr>
        <p:spPr>
          <a:xfrm>
            <a:off x="6840808" y="9501220"/>
            <a:ext cx="474392" cy="13849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713232" rtl="0" eaLnBrk="1" latinLnBrk="0" hangingPunct="1">
              <a:defRPr sz="700" b="0" i="0" kern="1200">
                <a:solidFill>
                  <a:schemeClr val="bg2"/>
                </a:solidFill>
                <a:latin typeface="Graphik" panose="020B0503030202060203" pitchFamily="34" charset="0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70F85-031E-7A4B-AFAA-35365B09E0BF}" type="slidenum">
              <a:rPr lang="en-US" sz="900" smtClean="0">
                <a:solidFill>
                  <a:schemeClr val="bg1">
                    <a:lumMod val="50000"/>
                  </a:schemeClr>
                </a:solidFill>
                <a:latin typeface="Graphik Regular" panose="020B0503030202060203" pitchFamily="34" charset="0"/>
              </a:rPr>
              <a:pPr/>
              <a:t>‹#›</a:t>
            </a:fld>
            <a:endParaRPr lang="en-US" sz="900" dirty="0">
              <a:solidFill>
                <a:schemeClr val="bg1">
                  <a:lumMod val="50000"/>
                </a:schemeClr>
              </a:solidFill>
              <a:latin typeface="Graphik Regular" panose="020B050303020206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05EBC5-95BB-4D82-BD43-655E375C7623}"/>
              </a:ext>
            </a:extLst>
          </p:cNvPr>
          <p:cNvSpPr txBox="1"/>
          <p:nvPr userDrawn="1"/>
        </p:nvSpPr>
        <p:spPr>
          <a:xfrm>
            <a:off x="5233188" y="9669658"/>
            <a:ext cx="2082012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600" spc="0" dirty="0">
                <a:solidFill>
                  <a:schemeClr val="accent6"/>
                </a:solidFill>
                <a:latin typeface="Graphik Regular" panose="020B0503030202060203" pitchFamily="34" charset="0"/>
                <a:ea typeface="Graphik" charset="0"/>
                <a:cs typeface="Graphik" charset="0"/>
              </a:rPr>
              <a:t>© 2021 Challenger Performance Optimization, Inc.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4BE2BA-BEC4-44AE-8619-FDB7C00C66B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9365445"/>
            <a:ext cx="295009" cy="332399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60644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9" r:id="rId2"/>
    <p:sldLayoutId id="2147483660" r:id="rId3"/>
    <p:sldLayoutId id="2147483661" r:id="rId4"/>
    <p:sldLayoutId id="2147483652" r:id="rId5"/>
    <p:sldLayoutId id="2147483662" r:id="rId6"/>
    <p:sldLayoutId id="2147483653" r:id="rId7"/>
    <p:sldLayoutId id="2147483654" r:id="rId8"/>
    <p:sldLayoutId id="2147483657" r:id="rId9"/>
    <p:sldLayoutId id="2147483658" r:id="rId10"/>
    <p:sldLayoutId id="2147483663" r:id="rId11"/>
  </p:sldLayoutIdLst>
  <p:txStyles>
    <p:titleStyle>
      <a:lvl1pPr algn="l" defTabSz="582930" rtl="0" eaLnBrk="1" latinLnBrk="0" hangingPunct="1">
        <a:lnSpc>
          <a:spcPct val="90000"/>
        </a:lnSpc>
        <a:spcBef>
          <a:spcPct val="0"/>
        </a:spcBef>
        <a:spcAft>
          <a:spcPts val="510"/>
        </a:spcAft>
        <a:buNone/>
        <a:defRPr sz="2400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200" b="0" i="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l" defTabSz="582930" rtl="0" eaLnBrk="1" fontAlgn="auto" latinLnBrk="0" hangingPunct="1">
        <a:lnSpc>
          <a:spcPct val="120000"/>
        </a:lnSpc>
        <a:spcBef>
          <a:spcPts val="0"/>
        </a:spcBef>
        <a:spcAft>
          <a:spcPts val="900"/>
        </a:spcAft>
        <a:buClrTx/>
        <a:buSzTx/>
        <a:buFont typeface="Arial" panose="020B0604020202020204" pitchFamily="34" charset="0"/>
        <a:buNone/>
        <a:tabLst/>
        <a:defRPr lang="en-US" sz="1200" b="0" i="0" kern="1200" cap="none" baseline="0" smtClean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99708" indent="-199708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SzPct val="100000"/>
        <a:buFont typeface="Lucida Grande" panose="020B0600040502020204" pitchFamily="34" charset="0"/>
        <a:buChar char="▸"/>
        <a:tabLst/>
        <a:defRPr sz="1200" b="0" i="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394018" indent="-194310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SzPct val="100000"/>
        <a:buFont typeface="Lucida Grande" panose="020B0600040502020204" pitchFamily="34" charset="0"/>
        <a:buChar char="▸"/>
        <a:tabLst/>
        <a:defRPr sz="1200" b="0" i="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586979" indent="-192961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SzPct val="100000"/>
        <a:buFont typeface="Lucida Grande" panose="020B0600040502020204" pitchFamily="34" charset="0"/>
        <a:buChar char="▸"/>
        <a:tabLst/>
        <a:defRPr sz="1200" b="0" i="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781289" indent="-194310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SzPct val="100000"/>
        <a:buFont typeface="Lucida Grande" panose="020B0600040502020204" pitchFamily="34" charset="0"/>
        <a:buChar char="▸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975599" indent="-194310" algn="l" defTabSz="58293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SzPct val="100000"/>
        <a:buFont typeface="Lucida Grande" panose="020B0600040502020204" pitchFamily="34" charset="0"/>
        <a:buChar char="▸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8598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45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6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3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39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32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79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25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288" userDrawn="1">
          <p15:clr>
            <a:srgbClr val="F26B43"/>
          </p15:clr>
        </p15:guide>
        <p15:guide id="5" orient="horz" pos="6048" userDrawn="1">
          <p15:clr>
            <a:srgbClr val="F26B43"/>
          </p15:clr>
        </p15:guide>
        <p15:guide id="6" pos="288" userDrawn="1">
          <p15:clr>
            <a:srgbClr val="F26B43"/>
          </p15:clr>
        </p15:guide>
        <p15:guide id="7" pos="4608" userDrawn="1">
          <p15:clr>
            <a:srgbClr val="F26B43"/>
          </p15:clr>
        </p15:guide>
        <p15:guide id="9" pos="2376">
          <p15:clr>
            <a:srgbClr val="F26B43"/>
          </p15:clr>
        </p15:guide>
        <p15:guide id="10" pos="25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DA0F9-4B4B-4476-9A37-EBACB99AEB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Challenger™ Activation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D7E9A-738C-497E-AEF1-03F6B7170C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447532"/>
            <a:ext cx="5037956" cy="3046988"/>
          </a:xfrm>
        </p:spPr>
        <p:txBody>
          <a:bodyPr/>
          <a:lstStyle/>
          <a:p>
            <a:r>
              <a:rPr lang="en-US" dirty="0"/>
              <a:t>Challenger Hub Courses &amp; 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36082C-C7C1-43DA-88D0-2F7EA307FF66}"/>
              </a:ext>
            </a:extLst>
          </p:cNvPr>
          <p:cNvSpPr txBox="1"/>
          <p:nvPr/>
        </p:nvSpPr>
        <p:spPr>
          <a:xfrm>
            <a:off x="6137910" y="182880"/>
            <a:ext cx="12801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000" i="1" dirty="0">
                <a:solidFill>
                  <a:srgbClr val="000000"/>
                </a:solidFill>
                <a:latin typeface="+mj-lt"/>
              </a:rPr>
              <a:t>Current as of May 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896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04800"/>
            <a:ext cx="6248400" cy="332399"/>
          </a:xfrm>
        </p:spPr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491087"/>
              </p:ext>
            </p:extLst>
          </p:nvPr>
        </p:nvGraphicFramePr>
        <p:xfrm>
          <a:off x="457198" y="698429"/>
          <a:ext cx="6858000" cy="42824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308152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17750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Customer Understanding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Deepen your knowledge of customers by enhancing your business acumen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6086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Customer Understanding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what Customer Understanding offers and what questions it will answer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Welcome to Juice Co.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Orient to the scenario of a business in turnaround mode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Digging Into Poor Business Performance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balance sheet and accounting equation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Facing Increased Competition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the business model and brand strategy drive customer perception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Cutting Costs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Income Statement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Navigating an Organizational 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earnings guidance and the annual report can impact the business narrative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4879298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Planning for Organic Growth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sales forecasting and business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908812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Responding to External Events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business risk factors such as regulations, trends, and disruptions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4519962"/>
                  </a:ext>
                </a:extLst>
              </a:tr>
              <a:tr h="16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Planning for a New 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cash flows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07731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Making a Purchase Decision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purchase process, Return on Investment, Net Present Value, and Payback Periods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988285"/>
                  </a:ext>
                </a:extLst>
              </a:tr>
              <a:tr h="2551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Understanding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learning path survey to capture what the user has learned</a:t>
                      </a:r>
                    </a:p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491485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76889F-3A09-47E2-83A9-CE6CC05EB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54880"/>
              </p:ext>
            </p:extLst>
          </p:nvPr>
        </p:nvGraphicFramePr>
        <p:xfrm>
          <a:off x="457198" y="5042100"/>
          <a:ext cx="6858000" cy="46329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308152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1672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2923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Customer Understanding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Deepen your knowledge of customers by enhancing your business acumen and support your team as they do the same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5155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Customer Understanding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what Customer Understanding offers and what questions it will answer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Customer Understanding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complete Customer Understanding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5422924"/>
                  </a:ext>
                </a:extLst>
              </a:tr>
              <a:tr h="15155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Welcome to Juice Co.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Orient to the scenario of a business in turnaround mode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Digging Into Poor Business Performance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balance sheet and accounting equation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Facing Increased Competition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the business model and brand strategy drive customer perception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15155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Cutting Costs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Income Statement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Navigating an Organizational 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earnings guidance and the annual report can impact the business narrative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4879298"/>
                  </a:ext>
                </a:extLst>
              </a:tr>
              <a:tr h="15155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Planning for Organic Growth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sales forecasting and business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908812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Responding to External Events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business risk factors such as regulations, trends, and disruptions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4519962"/>
                  </a:ext>
                </a:extLst>
              </a:tr>
              <a:tr h="15155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Planning for a New 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cash flows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07731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Making a Purchase Decision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purchase process, Return on Investment, Net Present Value, and Payback Periods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Business Acumen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988285"/>
                  </a:ext>
                </a:extLst>
              </a:tr>
              <a:tr h="240393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Understanding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learning path survey to capture what the user has learned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570670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54060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260275"/>
              </p:ext>
            </p:extLst>
          </p:nvPr>
        </p:nvGraphicFramePr>
        <p:xfrm>
          <a:off x="457198" y="1215293"/>
          <a:ext cx="6848904" cy="30861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841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3288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Strengthen Your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Deepen and expand your foundational Challenger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0986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45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Strengthen Your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to deepen and expand your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4559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Does Good Coaching Look Like?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Challenger Coaching by exploring what "good" coaching looks like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5789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to effectively coach to each Challenger skill: Commercial Teaching, Tailoring, Taking Control, Building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Regular"/>
                          <a:ea typeface="+mn-ea"/>
                          <a:cs typeface="+mn-cs"/>
                        </a:rPr>
                        <a:t>Coaching, Commercial Teaching, Tailoring, Taking Control, Constructive Tension, Stakeholder Management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5789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Wrapping Up Strengthen Your 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Reflect on your coaching and make a plan for your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Coaching, Commercial Teaching, Tailoring, Taking Control, Constructive Tension, Stakeholder Management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7714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38718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427827"/>
              </p:ext>
            </p:extLst>
          </p:nvPr>
        </p:nvGraphicFramePr>
        <p:xfrm>
          <a:off x="457198" y="1215293"/>
          <a:ext cx="6848904" cy="3657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5594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6535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Deepen and expand your foundational Challenger selling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6869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664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to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26757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3664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26757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26757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building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664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Wrapping Up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 a Challenger across your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77144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F08CEF66-B7E0-48A3-AAF5-2EFA4B3C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87591"/>
              </p:ext>
            </p:extLst>
          </p:nvPr>
        </p:nvGraphicFramePr>
        <p:xfrm>
          <a:off x="457198" y="5029200"/>
          <a:ext cx="6848904" cy="42672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87383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Strengthen Your Challenger Skills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Deepen and expand your foundational Challenger selling skills and support your team as they do the same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8941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complete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96131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to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knowledge of the Challenger skill of building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Wrapping Up Strengthen Your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 a Challenger across your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7714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81721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82583"/>
              </p:ext>
            </p:extLst>
          </p:nvPr>
        </p:nvGraphicFramePr>
        <p:xfrm>
          <a:off x="457198" y="1215293"/>
          <a:ext cx="6848904" cy="32156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Negotiations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Set the stage for negotiations by effectively sizing the opportunity throughout the entire selling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Uncovering Customer Need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Effectively scope opportunities from the start by implementing strategic listening tactics in discovery conversations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Gaining Stakeholder Consensus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internal advocates and gain buy-in from a diverse buying group on a high-value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18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Anchoring Value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Link price to value early on in the conversation so you can better fend off price objections during later stages of negotiation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Regular"/>
                          <a:ea typeface="+mn-ea"/>
                          <a:cs typeface="+mn-cs"/>
                        </a:rPr>
                        <a:t>Negotiations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18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 with Negotiables in Mind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prospect characteristics to anticipate critical negotiables with the goal of increasing deal value and/or mitigating negotiation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87776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08581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09EF0-1DBE-0AFF-D484-A89793210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95BC-C998-B5F5-4A7A-7BEBADBA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6968445A-BC0D-76CE-F810-8C283ED7C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533543"/>
              </p:ext>
            </p:extLst>
          </p:nvPr>
        </p:nvGraphicFramePr>
        <p:xfrm>
          <a:off x="457198" y="1215293"/>
          <a:ext cx="6848904" cy="567842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Level Up Workshops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Run instructor-led, small-group working sessions to help sellers identify and execute in the moments that matter across the sales cycle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Prospecting, Outreach, Discovery, Building business case, Creating consensus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Up: Prospecting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Conduct high quality research and prepare strong hypotheses for outreach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Up: Outreach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Capture attention and create demand with compelling outreach (email, cold call, social, etc.)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18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Up: Discovery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 early-stage conversations that can change a buyer’s perspective and direction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8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Regular"/>
                          <a:ea typeface="+mn-ea"/>
                          <a:cs typeface="+mn-cs"/>
                        </a:rPr>
                        <a:t>Discovery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4941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Up: The Demo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3401455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The Business Case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4255834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The Group Meeting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 a group meeting that creates consensus across diverse stakeholders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Creating consensus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7404557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Objection Handling</a:t>
                      </a:r>
                    </a:p>
                    <a:p>
                      <a:pPr algn="l" fontAlgn="b"/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8139284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Preparing for Negotiations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0607594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Urgency Drivers</a:t>
                      </a:r>
                    </a:p>
                    <a:p>
                      <a:pPr algn="l" fontAlgn="b"/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001434"/>
                  </a:ext>
                </a:extLst>
              </a:tr>
              <a:tr h="442673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Level Up: Territory (Growth) Planning</a:t>
                      </a:r>
                    </a:p>
                    <a:p>
                      <a:pPr algn="l" fontAlgn="b"/>
                      <a:endParaRPr 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strong business case for change to create momentum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business case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62412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88662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Playlists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967526"/>
              </p:ext>
            </p:extLst>
          </p:nvPr>
        </p:nvGraphicFramePr>
        <p:xfrm>
          <a:off x="457199" y="1215292"/>
          <a:ext cx="6849276" cy="21640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35673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79271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Selling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Adapt the Challenger skill set to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Virtual Workplace, Target (Challenger Sales Process), Engage (Challenger Sales Process), Manage (Challenger Sales Process), Plan to Close (Challenger Sales Process),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11289"/>
                  </a:ext>
                </a:extLst>
              </a:tr>
              <a:tr h="24638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Effectively coach sellers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Virtual Workplace,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810469"/>
                  </a:ext>
                </a:extLst>
              </a:tr>
              <a:tr h="42849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 &amp; Demand Generation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a common sales question can actually prevent sales and destroy customer loyalty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Customer Outreach, Target (Challenger Sales Process),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709493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95838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CD237-765A-7710-28F8-C5DEDFC63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E5F-7024-779F-0EA1-766070FC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 the trainer certificate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1ACA37-A6D1-7626-E73E-EC6E002DD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5425"/>
              </p:ext>
            </p:extLst>
          </p:nvPr>
        </p:nvGraphicFramePr>
        <p:xfrm>
          <a:off x="457200" y="1185863"/>
          <a:ext cx="6848904" cy="38981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1441680421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2570603983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58510643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2829481359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94602586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Train the Trainer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3221923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385480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 the Trainer Self-Study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Complete the virtual component of the Challenger Train the Trainer certification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436099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 the Trainer: Challenge Yourself Virtual Classroom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Materials for Certified Trainers to deliver the Challenge Yourself Virtual Classroom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1128811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 the Trainer: Commercial Teaching and the Sales Conversation Virtual Classroom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Materials for Certified Trainers to deliver the Activating Customer Mobilizers Virtual Classroom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724955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 the Trainer: Coaching to Challenger Virtual Classroom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Materials for Certified Trainers to deliver the Coaching to Challenger Virtual Classroom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932430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 the Trainer: Activating Customer Mobilizers Virtual Classroom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Materials for Certified Trainers to deliver the Activating Customer Mobilizers Virtual Classroom program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449127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60309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BC3E00-AEB1-4197-97AD-6A2D43B081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Challenger Hub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27DE6-C51C-451D-9F74-1677D56F2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023786"/>
            <a:ext cx="5037956" cy="1523494"/>
          </a:xfrm>
        </p:spPr>
        <p:txBody>
          <a:bodyPr/>
          <a:lstStyle/>
          <a:p>
            <a:r>
              <a:rPr lang="en-US" dirty="0"/>
              <a:t>Resources &amp; Tools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063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602698"/>
              </p:ext>
            </p:extLst>
          </p:nvPr>
        </p:nvGraphicFramePr>
        <p:xfrm>
          <a:off x="457199" y="1215293"/>
          <a:ext cx="6849276" cy="847332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Blocker Management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your Blockers so they don't derail your 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Blockers,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CRM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Integrate Challenger concepts into your CRM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Hiring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and hire candidates with Challenger potential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73018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in RFPs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Guidance for how to integrate Challenger into an RFP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RFPs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641228"/>
                  </a:ext>
                </a:extLst>
              </a:tr>
              <a:tr h="49920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Interview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 candidates' Challenger potential with targeted behavioral interview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1115807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Job Posting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compelling job postings that will increase your organization's likelihood of attracting talent with Challenger potential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163012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Metrics &amp; Measurement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Establish a metrics &amp; measurement strategy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05194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New-Hire Onboarding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an onboarding plan for new hires that incorporates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Onboarding, Hiring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0434996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of the Month Program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Recognize and reward sellers who are successfully using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310627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Skill Reinforcement and Sustainment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Enable continuous improvement and commercial success with Challenger across your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Sustainment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757288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Success Metrics Selection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Track the impact of Challenger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084813"/>
                  </a:ext>
                </a:extLst>
              </a:tr>
              <a:tr h="32957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Change Management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Ensure that Challenger is sustainable in the long-term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Change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0328644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Channel Marketing Manager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what a Channel Marketing Manager at a Challenger organization should do differently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Channel Partners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729028"/>
                  </a:ext>
                </a:extLst>
              </a:tr>
              <a:tr h="32957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Channel Partners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 Challenger with external channel partners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Channel Partners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6458576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Challengers Discussion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managers as they complete the Coaching Challengers course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6794463"/>
                  </a:ext>
                </a:extLst>
              </a:tr>
              <a:tr h="32957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Culture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an effective Coaching culture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Change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0581139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 Creation Roles &amp; Responsibilities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the RACI model to manage the process of developing Commercial Insights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986754"/>
                  </a:ext>
                </a:extLst>
              </a:tr>
              <a:tr h="32957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 Impact Measurement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Measure the impact of your organization's Commercial Insights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482457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Communicate Like a Leader Discussion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managers as they complete the Communicate Like a Leader course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Communication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4401404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Challenger Reinforcement Plan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Reinforce and apply Challenger Skills with a focused approach after learning the basics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9055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89580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47077"/>
              </p:ext>
            </p:extLst>
          </p:nvPr>
        </p:nvGraphicFramePr>
        <p:xfrm>
          <a:off x="457200" y="939453"/>
          <a:ext cx="6849276" cy="84132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4441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Stakeholders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the differences between the three types of customer stakeholders: Mobilizers, Talkers, &amp; Blockers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Deal-Based Coaching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 sellers throughout each stage of the sales process and help them advance deals through the funnel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6319145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Demand Generation Manager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what a Demand Generation Manager at a Challenger organization should do differently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8830247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Field Marketer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what a Field Marketer at a Challenger organization should do differently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07246"/>
                  </a:ext>
                </a:extLst>
              </a:tr>
              <a:tr h="31105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Initial Customer Email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to draft a powerful customer email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74860"/>
                  </a:ext>
                </a:extLst>
              </a:tr>
              <a:tr h="31105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Insight Deployment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Launch Commercial Insights to your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845297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Insight Scoping and Prioritization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Select the proper solution and customer stakeholder to target with a new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820427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 Leader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what a Marketing Leader at a Challenger organization should do differently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561487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 Coaching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Activate your Mobilizer to build group consensus and move your opportunity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0050128"/>
                  </a:ext>
                </a:extLst>
              </a:tr>
              <a:tr h="31105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Opportunity Prioritization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Prioritize your opportunities and identify which to pursue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11289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Organizational Insight Development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for ongoing creation and sustainment of insight-based messages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293203"/>
                  </a:ext>
                </a:extLst>
              </a:tr>
              <a:tr h="31105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Partnership Review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Run an effective partnership review with your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Solution Implementation, Account Growth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6192633"/>
                  </a:ext>
                </a:extLst>
              </a:tr>
              <a:tr h="31105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Pitch Deck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an effective pitch deck based off of a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6688116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Marketer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what a Product Marketer at a Challenger organization should do differently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872630"/>
                  </a:ext>
                </a:extLst>
              </a:tr>
              <a:tr h="54095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Reinforcement Toolkit: Supporting &amp; Sustaining Challenger Skills (Leadership Companion Guide)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teams as they complete the activities in the Reinforcement Toolkit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Sustainment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560164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Strengthen Your Coaching Skills Discussion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managers as they complete the Strengthen Your Coaching Skills course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8519222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Technical Stakeholder Management Guide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different types of technical stakeholders you likely encounter during sales conversations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054134"/>
                  </a:ext>
                </a:extLst>
              </a:tr>
              <a:tr h="4260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Anticipating Negotiables Guide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Consider which negotiables might be of interest to a potential prospect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456795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234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5651BD-C114-44F1-9268-23F18E25F5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Challenger Hub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EBAE1-4A07-4337-8342-11FE01B92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2023786"/>
            <a:ext cx="5037956" cy="3046988"/>
          </a:xfrm>
        </p:spPr>
        <p:txBody>
          <a:bodyPr/>
          <a:lstStyle/>
          <a:p>
            <a:r>
              <a:rPr lang="en-US" dirty="0"/>
              <a:t>Learning Paths, Courses, &amp; Playlists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7426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328981"/>
              </p:ext>
            </p:extLst>
          </p:nvPr>
        </p:nvGraphicFramePr>
        <p:xfrm>
          <a:off x="457199" y="1215293"/>
          <a:ext cx="6849276" cy="79781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846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'A to B' Statement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the core of your Commercial Insight - an 'A to B' statement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Account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Organize the information you have on your account so you can deliver value and potentially grow the partnership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 Planning,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446055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Account Plan: One-Page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Quickly organize the information you have on your account so you can deliver value and potentially grow the partnership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 Planning,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715597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Loss Analysis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Document stories of commercial losses to create a safe space for sellers to evaluate what went wrong during sales interactions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5243000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Success Story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Document and share stories of sellers who effectively use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3873816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Action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for coaching interactions with your direct reports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650491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 Audit Checklist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 the strength of a Commercial Insight once you have completed a working draft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8136457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your complete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3121191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Concession Evaluation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Evaluate the tradeoffs of granting requested concessions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7602938"/>
                  </a:ext>
                </a:extLst>
              </a:tr>
              <a:tr h="51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Concession Strategy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Anticipate where your customer may ask for concessions or adjustments to your proposal and the implications of making those concessions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876559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Persona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Define your ideal individual customer so you can better understand how to attract, acquire, and serve them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803936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Research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Conduct research on your customer's industry, company, role, &amp; individual attributes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937170"/>
                  </a:ext>
                </a:extLst>
              </a:tr>
              <a:tr h="29758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Verifiers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Draft your own customer verifiers for an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6319145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Ideal Customer Profile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Define your "perfect fit" customer so you can ensure you're focusing on the right accounts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8830247"/>
                  </a:ext>
                </a:extLst>
              </a:tr>
              <a:tr h="4075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Impact of Delays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Outline the implications of delays and what inaction will mean for the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07246"/>
                  </a:ext>
                </a:extLst>
              </a:tr>
              <a:tr h="51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Implementation Friction &amp; Momentum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what elements of friction (challenges) &amp; momentum (advantages) are at play for your customer's implementation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74860"/>
                  </a:ext>
                </a:extLst>
              </a:tr>
              <a:tr h="51754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Implementation Plan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Outline the key implementation milestones for your solution and start to think about which stakeholder(s) should be assigned to each step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84529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47752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679365"/>
              </p:ext>
            </p:extLst>
          </p:nvPr>
        </p:nvGraphicFramePr>
        <p:xfrm>
          <a:off x="457199" y="1215293"/>
          <a:ext cx="6849276" cy="51187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8605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Initial Customer Email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Draft an initial email that will win the customer's attention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820427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Management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responses to anticipated customer objections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Handling,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561487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Opportunity Prioritization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which prospective opportunities should be your highest priority targets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0050128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Powerful Questions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powerful questions to use in a customer conversation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11289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Powerful Request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 powerful request to use in a customer conversation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293203"/>
                  </a:ext>
                </a:extLst>
              </a:tr>
              <a:tr h="40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Hand-off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Summarize the key elements of the account for your implementation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6192633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Proposal Scope Management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Outline the benefits and outcomes of individual items in your proposal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Proposal Writing,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6688116"/>
                  </a:ext>
                </a:extLst>
              </a:tr>
              <a:tr h="40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Activity Calculator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if your current level of sales activity will lead you to meet or miss your goal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Activity,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872630"/>
                  </a:ext>
                </a:extLst>
              </a:tr>
              <a:tr h="29905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Planner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for how to move your opportunities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560164"/>
                  </a:ext>
                </a:extLst>
              </a:tr>
              <a:tr h="40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Action Plan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out a strategy to engage individual stakeholders and identify group common goals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8519222"/>
                  </a:ext>
                </a:extLst>
              </a:tr>
              <a:tr h="40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Strategic Account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Focus on accounts where growth and partnership are imperative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 Planning,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054134"/>
                  </a:ext>
                </a:extLst>
              </a:tr>
              <a:tr h="4095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Content Roadmap Template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Break down commercial insights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400528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63582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Aids &amp; references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398463"/>
              </p:ext>
            </p:extLst>
          </p:nvPr>
        </p:nvGraphicFramePr>
        <p:xfrm>
          <a:off x="457199" y="1215293"/>
          <a:ext cx="6849276" cy="7848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741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Buying Process &amp; Verifiers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the stages and verifiers of a typical buying process so you can map out your 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1820427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Case for Change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rational &amp; emotional pain in your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Commercial Teaching,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6874217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Account Plan: Coaching Companion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 your direct reports on using the Challenger Account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Account Planning,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4181197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Competency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Adapt your competency structure to include Challenger skill-specific competencies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Hiring, HR, 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2654626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Interview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Evaluate candidates' Challenger skill comprehension and potential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2912636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Pre-Call &amp; Post-Call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Ask the right questions to ensure your opportunities are moving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7586163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 Components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 powerful Commercial Insight with the right components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8284814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Creative Negotiables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other contract elements, beyond price, that you can negotiate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864827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CRM Integration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your CRM invaluable to sellers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9634041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Research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Conduct customer research to learn about your customer's industry, company, role, and individual attributes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1063023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C-Suite Alignment Checklist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Ensure you are maintaining resonance and driving urgency with high-level stakeholders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Stakeholder Management,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2266384"/>
                  </a:ext>
                </a:extLst>
              </a:tr>
              <a:tr h="48620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Deal Action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Workshop challenging opportunities to identify gaps and determine next steps that will get your deal moving in the right direction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1283544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 Calls Reference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Approach the discovery process differently to make the best use of customers'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3177193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 Questions for Growing Partnerships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Uncover how you may be able to expand your partnership with your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Discovery, Account Growth,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7331776"/>
                  </a:ext>
                </a:extLst>
              </a:tr>
              <a:tr h="2795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Evaluating Opportunity Fit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Prioritize your opportunities and determine which to focus your efforts on first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6857670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Ideal Customer Profiles &amp; Customer Personas: Tips &amp;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how to define your Ideal Customer Profile and Customer Personas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561487"/>
                  </a:ext>
                </a:extLst>
              </a:tr>
              <a:tr h="3828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Implementation Preparation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for hand-off and implementation of your solution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Solution Implementation,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005012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93541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Aids &amp; references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997034"/>
              </p:ext>
            </p:extLst>
          </p:nvPr>
        </p:nvGraphicFramePr>
        <p:xfrm>
          <a:off x="457199" y="1215293"/>
          <a:ext cx="6849276" cy="890307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Insight Evaluation Checklist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Update your Commercial Insight so it is relevant to the entire buying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Commercial Teaching,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11289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Management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to manage common customer objections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Handling,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810469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Outreach Cadence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Set up a strategic and dynamic outreach cadence with prospective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7094936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Pipeline Management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a "Nail" vs. a "Wedge" pipeline management strategy to lead to greater success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1063759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Powerful Questions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Ask your customers the right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293203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Powerful Requests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powerful requests to guide your customer toward achieving the next verifier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6192633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Preparing for the Close Checklist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Prepare to move into the contracting phase with a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Solution Implementation,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6688116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Proposal Writing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Tips and recommendations to consider when writing a proposal for a potential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Proposal Writing,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726705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Skill-Based Coaching Questions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 toward specific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872630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Social Selling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and maintain an effective social profile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2360301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Identification Map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Diagnose your customer stakeholders as Talkers, Blockers, or Mobilizers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9560164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 for the Buying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 your Commercial Insight so it resonates with the entire buying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8519222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Talker Management Tips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Talkers to your advantage during the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Talkers,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7423278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Teaching for Solution Consumption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Update your reframe to focus your Commercial Teaching on solution consumption (rather than purchase)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054134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Skill Workouts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Reinforce and strengthen your team’s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Teach, Tailor, Take Control, Constructive tension, Mobilizers, Verifiers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2660698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More Effective Ways to Ask Common Discovery Questions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example high-gain questions for discovery calls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Discovery, Prospecting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249142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Drafting Better Questions to Get Better Answers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Rephrase any question into a high-gain question to get better answers.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2797112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Boost Program Utilization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Address the root cause of low adoption and utilization of Challenger behaviors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1214240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 Journeys by Role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Tailor your journey through the TEMPO resources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9048188"/>
                  </a:ext>
                </a:extLst>
              </a:tr>
              <a:tr h="34175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Challenger Guide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75562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17839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Articles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357798"/>
              </p:ext>
            </p:extLst>
          </p:nvPr>
        </p:nvGraphicFramePr>
        <p:xfrm>
          <a:off x="457199" y="1215293"/>
          <a:ext cx="6849276" cy="2514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691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Selling is Not About Relationships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Challengers build relationships of a different nature with customers to help them outperform other seller profiles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511289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End of Solution 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star salespeople take a different approach to customer conversations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Research, 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3810469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Worst Question a Salesperson Can Ask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how a common sales question can actually prevent sales and destroy customer loyalty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Research, Discovery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7094936"/>
                  </a:ext>
                </a:extLst>
              </a:tr>
              <a:tr h="1965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Why Your Salespeople Are Pushovers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 how Challengers Take Control and build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Research, Taking Control, 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289195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47808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&amp; Whitepapers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723283"/>
              </p:ext>
            </p:extLst>
          </p:nvPr>
        </p:nvGraphicFramePr>
        <p:xfrm>
          <a:off x="457199" y="1215293"/>
          <a:ext cx="6849276" cy="8016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6603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August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8th COVID-19 Response Pulse Survey, published on August 14,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August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Challenger’s 5th 2021 COVID-19 Response Pulse Survey, published on March 31,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193189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Early April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3rd COVID-19 Response Pulse Survey, published on April 1,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446055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Early March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1st COVID-19 Response Pulse Survey, published on March 7,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715597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January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1st 2021 COVID-19 Response Pulse Survey, published on January 29,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5243000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July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7th COVID-19 Response Pulse Survey, published on July 16,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3873816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July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Challenger’s 4th 2021 COVID-19 Response Pulse Survey, published on March 31,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9725270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June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6th COVID-19 Response Pulse Survey, published on June 5,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650491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Late April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4th COVID-19 Response Pulse Survey, published on April 17,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8136457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Late March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2nd COVID-19 Response Pulse Survey, published on March 18,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3121191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March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2nd 2021 COVID-19 Response Pulse Survey, published on March 31,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7602938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May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5th COVID-19 Response Pulse Survey, published on May 6,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876559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May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3rd 2021 COVID-19 Response Pulse Survey, published on May 28,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803936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November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11th COVID-19 Response Pulse Survey, published on November 13,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937170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October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10th COVID-19 Response Pulse Survey, published on October 9,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6319145"/>
                  </a:ext>
                </a:extLst>
              </a:tr>
              <a:tr h="3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Pulse Survey Results: September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the findings from Challenger's 9th COVID-19 Response Pulse Survey, published on September 15, 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883024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45642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606540" cy="664797"/>
          </a:xfrm>
        </p:spPr>
        <p:txBody>
          <a:bodyPr/>
          <a:lstStyle/>
          <a:p>
            <a:r>
              <a:rPr lang="en-US" dirty="0"/>
              <a:t>Research &amp; Whitepapers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020059"/>
              </p:ext>
            </p:extLst>
          </p:nvPr>
        </p:nvGraphicFramePr>
        <p:xfrm>
          <a:off x="457199" y="1215293"/>
          <a:ext cx="6849276" cy="47853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5386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654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 &amp; Foundations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 the findings and key insights from each of Challenger's research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07246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ENGAGE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Reach out and create 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6015946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MANAGE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control of the buying process and gain alignment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9014978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OPERATE &amp; GROW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Implement, service, and grow the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6486325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PLAN TO CLOSE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Finalize the terms and close the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8296222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TARGET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the right opportunities, prioritize, and prepare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481523"/>
                  </a:ext>
                </a:extLst>
              </a:tr>
              <a:tr h="75583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Challenger Sales Process (TEMPO)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Challenger skills throughout the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Process), Engage (Challenger Sales Process), Manage (Challenger Sales Process), Plan to Close (Challenger Sales Process),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0713462"/>
                  </a:ext>
                </a:extLst>
              </a:tr>
              <a:tr h="2654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It Easy: Insight for Service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Challenger's Effortless Experience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74860"/>
                  </a:ext>
                </a:extLst>
              </a:tr>
              <a:tr h="2654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 for Growth: Insight for Account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Challenger's Customer Improvement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84529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32397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3053B-E2BE-FA68-E6DF-CA92F6ECE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07A3B-0A3B-9FAB-0650-54184121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606540" cy="332399"/>
          </a:xfrm>
        </p:spPr>
        <p:txBody>
          <a:bodyPr/>
          <a:lstStyle/>
          <a:p>
            <a:r>
              <a:rPr lang="en-US" dirty="0"/>
              <a:t>surveys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83E5B96-1377-084E-7ECE-292244B9C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988771"/>
              </p:ext>
            </p:extLst>
          </p:nvPr>
        </p:nvGraphicFramePr>
        <p:xfrm>
          <a:off x="457199" y="1215293"/>
          <a:ext cx="6849276" cy="431827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5386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Reach out and create 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6015946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MANAGE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control of the buying process and gain alignment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9014978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OPERATE &amp; GROW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Implement, service, and grow the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6486325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PLAN TO CLOSE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Finalize the terms and close the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8296222"/>
                  </a:ext>
                </a:extLst>
              </a:tr>
              <a:tr h="363495"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Process: Summary of the TARGET 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the right opportunities, prioritize, and prepare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481523"/>
                  </a:ext>
                </a:extLst>
              </a:tr>
              <a:tr h="75583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Challenger Sales Process (TEMPO)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Challenger skills throughout the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Process), Engage (Challenger Sales Process), Manage (Challenger Sales Process), Plan to Close (Challenger Sales Process),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0713462"/>
                  </a:ext>
                </a:extLst>
              </a:tr>
              <a:tr h="2654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It Easy: Insight for Service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Challenger's Effortless Experience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74860"/>
                  </a:ext>
                </a:extLst>
              </a:tr>
              <a:tr h="26540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 for Growth: Insight for Account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Challenger's Customer Improvement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84529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8571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&amp; Toolkits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56094"/>
              </p:ext>
            </p:extLst>
          </p:nvPr>
        </p:nvGraphicFramePr>
        <p:xfrm>
          <a:off x="457199" y="1215293"/>
          <a:ext cx="6849276" cy="21061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9479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220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 Tool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your understanding of different leaders’ roles, priorities, and concerns so you can effectively prepare for commercial conversations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Tailoring, Stakeholder Management, Engage (Challenger Sales Process),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4220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Reinforcement Toolkit: Supporting &amp; Sustaining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team apply, practice, &amp; reinforce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446055"/>
                  </a:ext>
                </a:extLst>
              </a:tr>
              <a:tr h="4220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Insight Design Tool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 commercial insight with your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Sales, 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Insight Design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5849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89542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Checks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2CEF43-95FE-4417-BFF3-66598CA4E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471597"/>
              </p:ext>
            </p:extLst>
          </p:nvPr>
        </p:nvGraphicFramePr>
        <p:xfrm>
          <a:off x="457199" y="1215293"/>
          <a:ext cx="6849276" cy="1295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81051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9479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220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Skill Check (Manager Downward Assessment)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Measure the success of your direct reports in executing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4220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Skill Check (Self-Assessment)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Assess the quality of your Challenger skill execution during customer sales interactions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4460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919608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39568"/>
              </p:ext>
            </p:extLst>
          </p:nvPr>
        </p:nvGraphicFramePr>
        <p:xfrm>
          <a:off x="457198" y="1215293"/>
          <a:ext cx="6848904" cy="35280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Selling Foundations: LEARN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foundational Challenger selling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Welcome to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Get an introduction to the Challenger methodology and the Challenger Selling Foundations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Investigate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 of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Prepare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 of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Engage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skills of Constructive Tension &amp;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Advance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three types of customer stakeholders: Talkers, Blockers, &amp; Mobilizers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Final Challenge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 your knowledge of the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77144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F08CEF66-B7E0-48A3-AAF5-2EFA4B3C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919047"/>
              </p:ext>
            </p:extLst>
          </p:nvPr>
        </p:nvGraphicFramePr>
        <p:xfrm>
          <a:off x="457198" y="5029200"/>
          <a:ext cx="6848904" cy="41376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Selling Foundations: LEARN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foundational Challenger selling skills </a:t>
                      </a: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 support your team as they do the same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Challenger Selling Foundations: LEARN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complete Challenger Selling Foundations: LEARN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961314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Welcome to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Get an introduction to the Challenger methodology and the Challenger Selling Foundations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Investigate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 of Tailoring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Prepare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 of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Engage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Challenger skills of Constructive Tension &amp; Taking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LEARN: Advance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three types of customer stakeholders: Talkers, Blockers, &amp; Mobilizers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Final Challenge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 your knowledge of the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57714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95296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86B3-359F-48EC-A742-316D3A23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572CAF-BE21-47B3-9C6C-494E44D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755844"/>
              </p:ext>
            </p:extLst>
          </p:nvPr>
        </p:nvGraphicFramePr>
        <p:xfrm>
          <a:off x="457199" y="1215293"/>
          <a:ext cx="6851378" cy="7848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6662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97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5350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6091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the Business Case for Change in the New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momentum for your opportunities by convincing clients and prospects that the status quo is not necessarily the safest, least expensive place to 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in a Virtual Workplace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the Challenger skills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0328644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Sustainment Best Practices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Sustain Challenger at your organization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Sustainment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729028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Cracking the Code on Behavior 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change with the "Momentum vs. Friction" framework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Change Management,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6458576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Delivering Commercial Insight in a Virtual Workplace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Create Commercial Insights that will resonate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Engage (Challenger Sales Process),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6794463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Engaging Customers at Arm’s Length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Effectively spark customers' attention and deliver Commercial Insight through content 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Insight, Marketing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0581139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Engaging Your Teams to Innovate Through (Unplanned) 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Keep your team engaged and motivated during times of uncertainty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986754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High-Impact Virtual Sales Meetings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Keep your customers engaged in a virtual setting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Virtual Workplace,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482457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Leading Sales Teams in a Virtual Workplace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 high-quality coaching and individual professional development in a virtual setting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4401404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Leading Sales Teams in Times of Crisis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advice for navigating today's COVID-19 crisis with your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5054469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Messaging in a Crisis: Leading with Insight &amp; Empathy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 Commercial Insight with empathy and prepare for a new 'post-pandemic'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Engage (Challenger Sales Process),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6319145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Selling in Uncertainty: A Challenger Origin Story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how the Challenger approach drives sales performance in times of economic uncertainty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8830247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CSO Mandate: Delivering Results with Limited Customer 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Focus your organization to find virtual business opportunities in a limited access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Change Management,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07246"/>
                  </a:ext>
                </a:extLst>
              </a:tr>
              <a:tr h="36297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Virtual Coaching Breakthroughs &amp; Leadership Success Stories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"Coach the coaches" in a virtual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Leadership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Change Management, Coaching, Virtual Workplace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74860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Virtual Communication Across Cultures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Sell more effectively by being conscious of cultural differences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Communication, 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845297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A Plan For The 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Negotiate terms and conditions that deliver value to everybody while Taking Control of tactical final steps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37510"/>
                  </a:ext>
                </a:extLst>
              </a:tr>
              <a:tr h="2650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Capture Attention By Leading With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Write emails that capture the time and attention of your prospects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02685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4C6A71-8EE7-90AC-78C6-1DE28E1C7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961076"/>
              </p:ext>
            </p:extLst>
          </p:nvPr>
        </p:nvGraphicFramePr>
        <p:xfrm>
          <a:off x="457199" y="264514"/>
          <a:ext cx="6848904" cy="95077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2467888990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1464568248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350567999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1051738628"/>
                    </a:ext>
                  </a:extLst>
                </a:gridCol>
              </a:tblGrid>
              <a:tr h="34117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2049099838"/>
                  </a:ext>
                </a:extLst>
              </a:tr>
              <a:tr h="23515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Winning the Challenger Sale: Webinars and Podcasts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Sales, Sales Leadership, Sales Management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Prospecting, Outreach, Discovery, Building business case, Creating consensus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31291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018639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86B3-359F-48EC-A742-316D3A23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572CAF-BE21-47B3-9C6C-494E44D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683221"/>
              </p:ext>
            </p:extLst>
          </p:nvPr>
        </p:nvGraphicFramePr>
        <p:xfrm>
          <a:off x="457199" y="1215293"/>
          <a:ext cx="6848856" cy="829499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238249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43863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293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Getting "Constructive Tension" Right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Dial up the Constructive Tension in your conversations by appealing to reason AND emotion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Commercial Insight,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9655767"/>
                  </a:ext>
                </a:extLst>
              </a:tr>
              <a:tr h="598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Grow Your Accounts Through Commercial Teaching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Continue to challenge your customers, even after a deal has closed, to grow the relationships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Account Growth,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339676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How to Reframe Your Top Targets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Commercial Insight to reframe a customer's thinking and drive them to 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799997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Mobilizing Customer Action With The Right Buyers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 your Mobilizer to complete the buying jobs outlined in your buying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5389570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Stop Wasting Time on the Wrong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Focus your efforts to find the "right" opportunities to pursue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467136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"Teaching"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Introduce the right Commercial Insight at the right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59876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Business Case for Change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Leverage the metrics that matter most to prospects and customers to convince them to move on from their status quo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209657"/>
                  </a:ext>
                </a:extLst>
              </a:tr>
              <a:tr h="3442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Discovery Call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the Discovery process valuable to your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857130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Introduction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instant credibility with a new customer or prospect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Customer 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2317727"/>
                  </a:ext>
                </a:extLst>
              </a:tr>
              <a:tr h="3442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Negotiation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Shift from talking about the "cost of the problem" to the "value of the solution"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3632175"/>
                  </a:ext>
                </a:extLst>
              </a:tr>
              <a:tr h="3442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Territory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Prioritize your pursuits and protect your limited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810813"/>
                  </a:ext>
                </a:extLst>
              </a:tr>
              <a:tr h="3442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Value Demo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Effectively articulate the value of your solution with a best in class demo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339896"/>
                  </a:ext>
                </a:extLst>
              </a:tr>
              <a:tr h="3442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Group Meeting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consensus in your group meetings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5119220"/>
                  </a:ext>
                </a:extLst>
              </a:tr>
              <a:tr h="72600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You Can't Plead Insanity in Sales &amp; 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Consider the evolution of sales over the years and how leading organizations have adapted to shifting markets and increasing customer complexity to effectively drive growth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620990"/>
                  </a:ext>
                </a:extLst>
              </a:tr>
              <a:tr h="56197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Mike Randazzo’s Farewell Episode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 about the key concepts behind the Challenger sales strategy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8501903"/>
                  </a:ext>
                </a:extLst>
              </a:tr>
              <a:tr h="6648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Engaging C-Level Buyers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can you elevate insight-led messaging to unlock access to different types of senior decision makers?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Outreach, Prospecting, Insight Design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387213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05692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18A37-B0BC-41B7-60BE-AF3F13B09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196A3-42A8-E787-0D13-0235AF6A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142AAC6-C434-BB00-42C4-2E9A28E7A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410510"/>
              </p:ext>
            </p:extLst>
          </p:nvPr>
        </p:nvGraphicFramePr>
        <p:xfrm>
          <a:off x="457199" y="1215293"/>
          <a:ext cx="6848856" cy="794400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238249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43863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293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Negotiation Curveball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curveballs that get thrown at you during later stages of negotiations.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9655767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The Objection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 objections and Blockers during the sales process.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Process), Objection Handling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816487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Email Pitfalls to Avoid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Email Pitfalls to Avoid discussion talking points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2733782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Social Selling - Your Secret Weapon in 2022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a credible brand on social media to become a source of valuable insight, and unlock lead gen potential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Social Selling, Prospecting,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0818059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Opportunity Prioritization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 how to prioritize the right pursuits and get comfortable disqualifying the wrong ones early and often.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Outreach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6926241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Persuasive Storytelling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the power of storytelling to elicit action and reaction and create movement in a sales process when uncertainty surrounds the sale.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4892350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Turning Interest into Advocacy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When a prospect seems extremely interested, but they still end up saying "maybe later," what do you do?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597066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Resolving Buying Group Conflict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to lead the ballooning group of stakeholders through candid conversations to keep the deal moving?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815142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Driving Urgency for Change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When progress stalls, what can sales reps do to motivate action?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6644674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Account Retention and Growth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Prioritize the activities most likely to drive account growth and win the expansion sale.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 Growth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01746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Planning a Kick-ass SKO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Crush your next sales kickoff, whether you're planning or attending, with top tips to get the most out of SKO.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Coaching, Sales Leadership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0405020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Healthy, High-Performing Sales Culture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Cultivate a high-performing sales team that can hit quota through healthy productivity and a focus on the right behaviors.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Culture, Account Growth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1614175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Tech-empowered Selling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sales and enablement tech work for you, not against you, as the key to a differentiated and loyalty-driving purchase experience.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Sales, 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9457141"/>
                  </a:ext>
                </a:extLst>
              </a:tr>
              <a:tr h="471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Teach, Don't Pitch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 how to tell a persuasive story with Insight-led messaging.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124576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274926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CF9E-ABB6-944B-1009-380C9C29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EC59B-C74A-79E2-1130-1F4DE7F7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ABD2020-7625-3076-4754-DBC26F1CD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368897"/>
              </p:ext>
            </p:extLst>
          </p:nvPr>
        </p:nvGraphicFramePr>
        <p:xfrm>
          <a:off x="457199" y="1215293"/>
          <a:ext cx="6848856" cy="84086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238249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43863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293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Leading The Challenger Sale: Who is Today's B2B Buyer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from thought leaders about how buyer behavior has changed and how sellers can adjust their strategy accordingly.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B2B Buying Behavior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9655767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Social Selling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social media to build relationships with prospects and buyers and unlock the lead gen potential of social media.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Social Selling, Prospecting,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0019725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Sales and Marketing Symbiosis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how commercial insight messaging can help you gain better alignment with your marketing function to edge out the competition and win more deals.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Insight Design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4475984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2022 Year in Review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series is a look back at all of the tactical insights from across the year.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7262429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Preparing for Negotiations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Get actionable tips on how to prepare for negotiations, and achieve a win-win outcome with your customer while protecting your margins.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632425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End the Year With a Strong Close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Fortify your sales process against competition, status quo, and indecision and motivate action in the late stages of an opportunity.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Mutual Action Plan,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4556873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 The Challenger Sale: 2023 Year in Review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look back at all the tactical insights from across the year and an opportunity to get your "final mile" questions answered.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1771934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Creating a Mutual Close Plan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Explore how a mutual close plan can improve win rates and making buying easier for your customer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Mutual Action Plan,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6990263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Bonus Episode - A Conversation With Matt Dixon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 innovative tactics and techniques for overcoming today's sales pain points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1304384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Developing Sales Skills &amp; Process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Break down myths about the Challenger sales method and dive into why our framework wins in complex B2B sales.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669307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Accelerate Your Pipeline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 account planning, align sales experience to the customer journey, and create a sense of urgency with prospects and customers alike to build a strong pipeline early in the year.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Process, Account Planning, Account Growth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3592094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Why Aren't You Winning?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Look back to look forward: understand what went wrong and right, with a focus on improving forecast accuracy, shaking away customer indecision, and separating yourself from your competition.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Forecast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9060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50445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4950-1FE9-6C29-0EC5-D022B142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588AB-8D12-0B5B-C55E-F89556FF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Webinars (Continued)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233BBC3-1A0E-59E3-7429-E452FB89D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940530"/>
              </p:ext>
            </p:extLst>
          </p:nvPr>
        </p:nvGraphicFramePr>
        <p:xfrm>
          <a:off x="457199" y="1215293"/>
          <a:ext cx="6848856" cy="164465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238249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43863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2932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Leading The Challenger Sale: Selling When No One is Buying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times of economic uncertainty, what skills and strategies are necessary to close deals?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9655767"/>
                  </a:ext>
                </a:extLst>
              </a:tr>
              <a:tr h="333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Bonus Episode - A Conversation with Belal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Batrawy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practical tips sales reps can use to overcome some of today’s most frustrating barriers to success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475184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645528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86B3-359F-48EC-A742-316D3A23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572CAF-BE21-47B3-9C6C-494E44D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902284"/>
              </p:ext>
            </p:extLst>
          </p:nvPr>
        </p:nvGraphicFramePr>
        <p:xfrm>
          <a:off x="461772" y="962660"/>
          <a:ext cx="6848856" cy="83616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"Teaching" Opportunity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earn the right to teach their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Discovery Call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deliver value in early stage discovery calls with prospects and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Discovery,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857130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Introduction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show up with credibility in their first interaction with a new client or prospect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Customer 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2317727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Negotiation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shift from talking about the "cost of the problem" to the "value of the solution"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3632175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Territory Plan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prioritize their pursuits, whether halfway through the year or beginning with a completely new territory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810813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Value Demo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lead best in class demos that articulate the value of their solution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6320286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The Group Meeting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 how Challengers build consensus with large groups of buyers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9201583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A Framework for Effective Emails  with Geoff Hendricks  and Ari Brinson at Challenger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 how Challengers produce effective emails that customers love to engage with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Process), Customer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4410099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Engaging C-Level Buyers with Ian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Koniak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Founder &amp; President of Ian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Koniak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Sales Coaching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Koniak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shares how to engage C-level buyers, convince them to take the meeting, and then ensure those meetings are productive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Process), Prospect, Customer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5572141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Engaging C-Level Buyers with Richard Perez, Lead Advisor for Sales and Go-to-Market Practice at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Apax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Richard Perez presents ideas on how to approach C-level buyers, how to deal with problems by offering unique insights into their viewpoints, and how to turn those insights into practical solutions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Process), Prospect, Customer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9508355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Negotiation Curveball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 how Challengers handle curveballs that are thrown their way in late stage negotiations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0762823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The Objection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 how Challengers manage common customer objections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Handling, 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8024552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Email Pitfalls To Avoid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 Allred presents ideas on writing emails that people want to respond to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Outreach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0176363"/>
                  </a:ext>
                </a:extLst>
              </a:tr>
              <a:tr h="2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Social Selling: Your Secret Weapon in 2022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 how important it is to include the human element in the sales and marketing process and deliver value that engages customers and prospects.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Social Selling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41668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22703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E1DB0-C432-2E7E-DF16-A126E2746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49CB-F202-275E-70B3-B0B0C62F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B7240FF-0150-53E1-2804-7CFB14E813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51610"/>
              </p:ext>
            </p:extLst>
          </p:nvPr>
        </p:nvGraphicFramePr>
        <p:xfrm>
          <a:off x="461772" y="962660"/>
          <a:ext cx="6848856" cy="8559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Opportunity Prioritization with Tom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Alaimo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Tom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Alaimo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discusses approaches for optimal opportunity identification, assessment, and prioritization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533154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Opportunity Prioritization, with Will Aitken, Sales Evangelist at Sales Feed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about the need to prioritize prospects to focus major efforts on the discussions and clients that are most likely to result in a successful sale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30389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Opportunity Prioritization with Johnathan Bald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 the fundamentals of qualifying, disqualifying, and prioritizing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Sales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1207611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Persuasive Storytelling with Doug Ferreira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Storytelling is an investment in creating a collaborative atmosphere for a customer with the goal of generating active engagement and a positive sales outcome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2188382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Persuasive Storytelling with Brent Adamson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use persuasive storytelling from the perspective of using emotional selling to start a conversation, pique interest, influence purchasing decisions, and build long-term relationships by focusing on a customer's feelings rather than logic or the product's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798251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Persuasive Storytelling with Ravi Rajani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Explore some persuasive ideas for how sellers can use storytelling to motivate action and convey the human impact of the customer problem we're solving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541264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Persuasive Storytelling with WTCS Host, Jen Allen, Chief Evangelist at Challenger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 the major takeaways of persuasive storytelling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2601244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Persuasive Storytelling with Nick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Capozzi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Head of Storytelling at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Demostack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to use descriptive words and ideas to help prospects visualize themselves as part of your story and relate better to the ideas or products you're selling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543135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Turning Interest into Advocacy with Mor Assouline, Founder at FDTC and Creator 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Talks: From Lead to Close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Review sales strategies that convert interested buyers into advocates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5972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Turning Interest into Advocacy Jeff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Bajorek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Founder, Advisor, and Coach to B2B Sales Leaders at Parabola Consulting and Host of Rethink The Way You Sell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you can take a single interested stakeholder and aid them in their efforts to advocate for you with the broader buying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69926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752762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97AED-744A-C105-F5EF-9BBA0815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76E1C-8B04-D7D7-9223-46097CDFB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71B54B5-045D-D0E6-404A-2165C9280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353016"/>
              </p:ext>
            </p:extLst>
          </p:nvPr>
        </p:nvGraphicFramePr>
        <p:xfrm>
          <a:off x="461772" y="962660"/>
          <a:ext cx="6848856" cy="80848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Turning Interest into Advocacy with Nate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Nasralla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Founder of </a:t>
                      </a: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Fluint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earn the right to teach their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Turning Interest into Advocacy with Brandon Fluharty, Founder of Be Focused. Live Great. and Facilitator at Make More Hustle Less Club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about consensus-based selling and how you can take a single interested stakeholder and aid them in their efforts to advocate for you with the broader buying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9808471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Resolving Buying Group Conflict with Howard Brown, Founder and CEO of Revenue.io Podcast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nontraditional ideas for how sellers can manage the inevitable buyer dysfunction that happens when multiple stakeholders are involved in the decision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7923241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Winning the Challenger Sale: Resolving Buying Group Conflict with Luigi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Prestinenzi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Co-Founder and Head of Growth at Sales IQ Group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to manage the inevitable buyer group conflict and dysfunction that arises when you have multiple customer stakeholders involved either directly or indirectly in a 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516623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Winning the Challenger Sale: Resolving Buying Group Conflict with Amy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Hrehovcik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Podcast Host &amp; Showrunner at Revenue Real Hotline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to manage the inevitable buying group conflict and dysfunction that arises when you have multiple customer stakeholders getting either directly or indirectly involved in a deal.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7517745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Driving Urgency for Change with John Shea, Global Field Enablement at Databricks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creating urgency allows salespeople to provide customers with real value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2366449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Driving Urgency for Change with Florin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Tatulea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Founder at Sales Flo &amp; Head of Sales Development at Plato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understanding the buyer's position and trying to speak the buyer's language can assist sales professionals uncover the urgency for the buyer to take the necessary 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Teach, Tailor,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756619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Driving Urgency for Change with Amelia Taylor, Strategic Sales &amp; Lead Evangelist at regie.ai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sales representatives can motivate action in mid to late-stage opportunities, especially when progress stalls.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5041455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Preparing for Negotiations with Ryan Scalera, Head of Business Development at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Flosum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Discover how star sellers prepare to open negotiations and anticipate curve balls ahead of negotiation conversations.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508850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536886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C18F2-67FF-179C-8AF1-90C6DD96A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19B11-4556-F37E-37C4-1F71CAFA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FF122B8-787D-1A1B-17A2-D1A752164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018954"/>
              </p:ext>
            </p:extLst>
          </p:nvPr>
        </p:nvGraphicFramePr>
        <p:xfrm>
          <a:off x="461772" y="962660"/>
          <a:ext cx="6848856" cy="323469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Winning the Challenger Sale: Creating a Mutual Close Plan with Aaron Evans, Co-Founder &amp; Head of Training and Enablement at Flow State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to map out and mutually agree with a customer on the final steps toward closing a 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Mutual Action Plan,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Creating a Mutual Close Plan with Anthony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Natoli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Strategic Account Executive at Lattice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about the importance of mutual close plans; why and how salespeople should use them to enhance their sales processes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Mutual Action Plan,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5898815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Creating a Mutual Close Plan with Leslie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Venetz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Founder at Sales Team Builder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about the role of a mutual close plan in driving sales success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Mutual Action Plan,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2639513"/>
                  </a:ext>
                </a:extLst>
              </a:tr>
              <a:tr h="296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Winning the Challenger Sale: The Business Case for Change Podcast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 how Challengers get risk averse buyers to move off of their status quo in today's environment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</a:t>
                      </a:r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Process)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340632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39151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86B3-359F-48EC-A742-316D3A23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572CAF-BE21-47B3-9C6C-494E44D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772308"/>
              </p:ext>
            </p:extLst>
          </p:nvPr>
        </p:nvGraphicFramePr>
        <p:xfrm>
          <a:off x="457199" y="1215292"/>
          <a:ext cx="6848856" cy="810240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5615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Introduction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Welcome to Challenger! Get a peek at what you can expect from your Challenger journey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Research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3133842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Ask for the Business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Approach the final stages of negotiation and initiate a closing conversation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Negotiations,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8464192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Build Constructive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the appropriate level of tension during customer conversations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392807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Build Constructive Tension at the 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Constructive Tension during closing conversations so you can finalize terms that provide maximum value to you and your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9655767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Emphasize the Cost of Delays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Show your customer how each delay will impact their overall implementation schedule and desired timelines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339676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Ensure a Successful Implementation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friction (challenges) &amp; momentum (advantages) that may impact the success of your implementation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 Implementation,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799997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Identify Mobilizers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customers that are most likely to help you drive your deals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5389570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Manage Blockers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Mitigate the negative influence of stakeholders who will slow you down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467136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Manage Objections with Storytelling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stories to manage stakeholders' objections and maintain deal momentum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Objection Handling,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Manage Your Pipeline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the "Nail vs. Wedge" principle to your own prospecting and pipeline management efforts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Prospecting, 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857130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Open a Meeting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Start conversations with powerful openers that will capture a customer's attention and prove your credibility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Insight,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2317727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Take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Control during customer conversations and drive customers to 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3632175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Use Commercial Teaching to Engage Your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Commercial Teaching to provide unique insight to your customer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810813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to Write an Email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Capture a customer's interest with the first communication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Customer Outreach,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620990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Types of Customer Stakeholders?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three types of customer stakeholders: Talkers, Blockers, &amp; Mobilizers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6053818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is a Customer Verifier?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Confirm that your customer is moving forward in the buying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2315868"/>
                  </a:ext>
                </a:extLst>
              </a:tr>
              <a:tr h="37123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is the Challenger Choreography?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Present powerful and impactful Commercial Insights to customers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45114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839327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50510"/>
              </p:ext>
            </p:extLst>
          </p:nvPr>
        </p:nvGraphicFramePr>
        <p:xfrm>
          <a:off x="457198" y="1215293"/>
          <a:ext cx="6848904" cy="35280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65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8846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Selling Foundations: APPLY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Apply the foundational Challenger selling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770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8466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Application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Get an introduction to the Challenger Selling Foundations application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Investigate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Tailoring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Prepare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Commercial Teaching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Engage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Constructive Tension &amp; Taking Control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Advance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stakeholders from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Selling Foundations: APPLY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learning path survey to capture what the user has learned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9187530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F08CEF66-B7E0-48A3-AAF5-2EFA4B3C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900989"/>
              </p:ext>
            </p:extLst>
          </p:nvPr>
        </p:nvGraphicFramePr>
        <p:xfrm>
          <a:off x="457198" y="5029200"/>
          <a:ext cx="6848904" cy="41376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1524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5138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Selling Foundations: APPLY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Apply the foundational Challenger selling skills </a:t>
                      </a: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 support your team as they do the same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Challenger Selling Foundations: APPLY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complete Challenger Selling Foundations: APPLY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961314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Application 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Get an introduction to the Challenger Selling Foundations application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Investigate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Tailoring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Tailoring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Prepare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Commercial Teaching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Engage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 Constructive Tension &amp; Taking Control to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Tension, 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APPLY: Advance Like a Challenger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the stakeholders from your own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 Management, Mobilizers, Talkers, Blockers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3338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Selling Foundations: APPLY for Managers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learning path survey to capture what the manager has learned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80294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520253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86B3-359F-48EC-A742-316D3A23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572CAF-BE21-47B3-9C6C-494E44D4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96907"/>
              </p:ext>
            </p:extLst>
          </p:nvPr>
        </p:nvGraphicFramePr>
        <p:xfrm>
          <a:off x="457199" y="1215292"/>
          <a:ext cx="6848856" cy="10709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733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93392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851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AchieveIt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Commercial Insight Deployment Example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an example of how to deploy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Case Study,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011889"/>
                  </a:ext>
                </a:extLst>
              </a:tr>
              <a:tr h="15773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Loss Analysis Example – Senior Living Facility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an example of a loss analysis exercise for a missed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Success Measurement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185713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596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49192"/>
              </p:ext>
            </p:extLst>
          </p:nvPr>
        </p:nvGraphicFramePr>
        <p:xfrm>
          <a:off x="457198" y="1215293"/>
          <a:ext cx="6848904" cy="284670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6865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8846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Coaching Foundations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foundational Challenger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Coaching, Communication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770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8466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Challengers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foundational Challenger coaching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Communicate Like a Leader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about the Communication Styles model and discover how to effectively communicate with your team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Coaching Foundations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learning path survey to capture what the user has learned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5257"/>
                  </a:ext>
                </a:extLst>
              </a:tr>
              <a:tr h="219456">
                <a:tc gridSpan="4">
                  <a:txBody>
                    <a:bodyPr/>
                    <a:lstStyle/>
                    <a:p>
                      <a:pPr marL="0" marR="0" lvl="0" indent="0" algn="ctr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LEARNING PATH PLAYBOOKS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7349989"/>
                  </a:ext>
                </a:extLst>
              </a:tr>
              <a:tr h="280865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Challenger Coaching Playbook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team apply and reinforce Challenger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3154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046835"/>
              </p:ext>
            </p:extLst>
          </p:nvPr>
        </p:nvGraphicFramePr>
        <p:xfrm>
          <a:off x="457198" y="1215293"/>
          <a:ext cx="6853058" cy="30693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773936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7579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883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Marketing Foundations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foundational Challenger marketing 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8177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2883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Foundational Customer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background behind the Challenger sales and marketing approach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Challenger Research,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9488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a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what a Commercial Insight is and how it is different from less compelling types of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50144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Delivering Commercial Insight Through Sales Messaging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six steps of the Challenger Commercial Teaching Choreography and how to apply Commercial Insight to sales materials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9488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Delivering Commercial Insight Through Marketing Content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marketing content more targeted and compelling using the Spark-Introduce-Confront framework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28832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Messaging &amp; Marketing Audit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strengths and gaps in your current content and collateral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F08CEF66-B7E0-48A3-AAF5-2EFA4B3C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840123"/>
              </p:ext>
            </p:extLst>
          </p:nvPr>
        </p:nvGraphicFramePr>
        <p:xfrm>
          <a:off x="459671" y="4423410"/>
          <a:ext cx="6853058" cy="35280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773936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9169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Marketing Foundations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foundational Challenger marketing skills </a:t>
                      </a: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 support your team as they do the same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Marketing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9225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30494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Challenger Marketing Foundations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complete Challenger Marketing Foundations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961314"/>
                  </a:ext>
                </a:extLst>
              </a:tr>
              <a:tr h="30494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Foundational Customer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background behind the Challenger sales and marketing approach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Challenger Research,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a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what a Commercial Insight is and how it is different from less compelling types of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Delivering Commercial Insight Through Sales Messaging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the six steps of the Challenger Commercial Teaching Choreography and how to apply Commercial Insight to sales materials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Delivering Commercial Insight Through Marketing Content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Make marketing content more targeted and compelling using the Spark-Introduce-Confront framework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0494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Messaging &amp; Marketing Audit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strengths and gaps in your current content and collateral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</a:tbl>
          </a:graphicData>
        </a:graphic>
      </p:graphicFrame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BE4F2B65-13AA-4160-87DA-6C4C06E5B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009810"/>
              </p:ext>
            </p:extLst>
          </p:nvPr>
        </p:nvGraphicFramePr>
        <p:xfrm>
          <a:off x="457198" y="8090207"/>
          <a:ext cx="6853058" cy="180448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773936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9169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Introduction to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 the key elements of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9225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30494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Foundational Customer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 the background behind the Challenger sales and marketing approach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Challenger Research,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41764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Building a Commercial Insight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what a Commercial Insight is and how it is different from less compelling types of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Marketing, Commercial Insight, Commercial Teaching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13342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556945"/>
              </p:ext>
            </p:extLst>
          </p:nvPr>
        </p:nvGraphicFramePr>
        <p:xfrm>
          <a:off x="457198" y="1215292"/>
          <a:ext cx="6858000" cy="525998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447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4248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34181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62148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Deal Drills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Identify gaps in real-world opportunities and apply Challenger skills to push them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22529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48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Deal Action Planning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Evaluate opportunities to find gaps that are stalling the process and learn how to close those gaps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the Status Quo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your customer is thinking about their business challenges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 Reframe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prioritize a problem you can solve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Highlight Your Unique Differentiators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Negotiate and win a competitive sale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Raise the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be receptive to new ideas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the 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see the value of your solution, beyond price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4879298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 to close a deal within a specific timeframe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908812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a Mobilizer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if your key stakeholder is actually the wrong person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4519962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 with Talkers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how to manage a stakeholder that is friendly but unhelpful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Talkers,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07731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Neutralize Blockers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how to manage a stakeholder who is blocking your 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Blockers,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988285"/>
                  </a:ext>
                </a:extLst>
              </a:tr>
              <a:tr h="22529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Deal Drills Survey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learning path survey to capture what the user has learned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057922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882810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511310"/>
              </p:ext>
            </p:extLst>
          </p:nvPr>
        </p:nvGraphicFramePr>
        <p:xfrm>
          <a:off x="457198" y="1215293"/>
          <a:ext cx="6858000" cy="55168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44752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4248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21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Deal Drills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Support your team as they identify gaps in real-world opportunities and apply Challenger skills to push deals forward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Commercial Teaching, Tailoring, Taking Control, Constructive Tension, Stakeholder Management,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21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Deal Action Planning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Evaluate opportunities to find gaps that are stalling the process and learn how to close those gaps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Tailoring, Taking Control, Constructive Tension,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21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Deal Drills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use Deal Drills to workshop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5422924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the Status Quo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Learn how your customer is thinking about their business challenges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Build a Reframe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prioritize a problem you can solve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Highlight Your Unique Differentiators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Negotiate and win a competitive sale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Raise the Tension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be receptive to new ideas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Constructive 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Deepen the Pain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Help your customer see the value of your solution, beyond price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Teaching, Commercial Insight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4879298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Control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 to close a deal within a specific timeframe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Taking Control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908812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a Mobilizer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if your key stakeholder is actually the wrong person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Mobilizers,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4519962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 with Talkers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how to manage a stakeholder that is friendly but unhelpful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Talkers,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07731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Neutralize Blockers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Determine how to manage a stakeholder who is blocking your 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Blockers, Stakeholder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7988285"/>
                  </a:ext>
                </a:extLst>
              </a:tr>
              <a:tr h="16027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Deal Drills for Managers Survey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learning path survey to capture what the user has learned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Survey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168429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92949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3DE5-4DCF-454B-8ACE-C2696978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Paths (Continued)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CD8663-CEFB-4EA4-94D5-816974F2A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647814"/>
              </p:ext>
            </p:extLst>
          </p:nvPr>
        </p:nvGraphicFramePr>
        <p:xfrm>
          <a:off x="457198" y="1215293"/>
          <a:ext cx="6848904" cy="33604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7492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39363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Sales Process: TEMPO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Apply Challenger skills and behaviors to your day-to-day execution of sales 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Target, Engage, Manage, Plan to Close,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8119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0942412"/>
                  </a:ext>
                </a:extLst>
              </a:tr>
              <a:tr h="39363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Challenger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how the Challenger Sales Process (TEMPO) resources can help you in the moments that matter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Target, Engage, Manage, Plan to Close,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181198">
                <a:tc gridSpan="4">
                  <a:txBody>
                    <a:bodyPr/>
                    <a:lstStyle/>
                    <a:p>
                      <a:pPr marL="0" marR="0" lvl="0" indent="0" algn="ctr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LEARNING PATH PLAYBOOKS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052094"/>
                  </a:ext>
                </a:extLst>
              </a:tr>
              <a:tr h="28741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the right customers, prioritize, and prepare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181198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Reach out and create 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28741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Drive the buying process and gain stakeholder alignment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28741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Finalize the terms and close the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28741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Implement, service, and grow the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9530337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F08CEF66-B7E0-48A3-AAF5-2EFA4B3CE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30346"/>
              </p:ext>
            </p:extLst>
          </p:nvPr>
        </p:nvGraphicFramePr>
        <p:xfrm>
          <a:off x="457198" y="5029200"/>
          <a:ext cx="6848904" cy="39700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9810">
                  <a:extLst>
                    <a:ext uri="{9D8B030D-6E8A-4147-A177-3AD203B41FA5}">
                      <a16:colId xmlns:a16="http://schemas.microsoft.com/office/drawing/2014/main" val="4203146707"/>
                    </a:ext>
                  </a:extLst>
                </a:gridCol>
                <a:gridCol w="2441448">
                  <a:extLst>
                    <a:ext uri="{9D8B030D-6E8A-4147-A177-3AD203B41FA5}">
                      <a16:colId xmlns:a16="http://schemas.microsoft.com/office/drawing/2014/main" val="3547815461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638770"/>
                    </a:ext>
                  </a:extLst>
                </a:gridCol>
                <a:gridCol w="1980094">
                  <a:extLst>
                    <a:ext uri="{9D8B030D-6E8A-4147-A177-3AD203B41FA5}">
                      <a16:colId xmlns:a16="http://schemas.microsoft.com/office/drawing/2014/main" val="3253624888"/>
                    </a:ext>
                  </a:extLst>
                </a:gridCol>
              </a:tblGrid>
              <a:tr h="29461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Title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Description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Job Function</a:t>
                      </a: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j-lt"/>
                        </a:rPr>
                        <a:t>Topics</a:t>
                      </a: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1642380758"/>
                  </a:ext>
                </a:extLst>
              </a:tr>
              <a:tr h="42183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Challenger Sales Process: TEMPO for Managers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Support your team as they apply Challenger skills and behaviors to their day-to-day execution of sales 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Target, Engage, Manage, Plan to Close,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242370"/>
                  </a:ext>
                </a:extLst>
              </a:tr>
              <a:tr h="19417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PATH COURSES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809431"/>
                  </a:ext>
                </a:extLst>
              </a:tr>
              <a:tr h="421834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Introduction to the Challenger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See how the Challenger Sales Process (TEMPO) resources can help you in the moments that matter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Target, Engage, Manage, Plan to Close, 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0961314"/>
                  </a:ext>
                </a:extLst>
              </a:tr>
              <a:tr h="535662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Coaching to the Challenger Sales Process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your sellers as they utilize the Challenger Sales Process (TEMPO) playbooks to apply Challenger skills to their opportunities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Management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Target, Engage, Manage, Plan to Close, Operate &amp; Grow (Challenger Sales Process), Coaching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546429"/>
                  </a:ext>
                </a:extLst>
              </a:tr>
              <a:tr h="194177">
                <a:tc gridSpan="4">
                  <a:txBody>
                    <a:bodyPr/>
                    <a:lstStyle/>
                    <a:p>
                      <a:pPr marL="0" marR="0" lvl="0" indent="0" algn="ctr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LEARNING PATH PLAYBOOKS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1484497"/>
                  </a:ext>
                </a:extLst>
              </a:tr>
              <a:tr h="30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Find the right customers, prioritize, and prepare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Target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512745"/>
                  </a:ext>
                </a:extLst>
              </a:tr>
              <a:tr h="194177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Reach out and create 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889778"/>
                  </a:ext>
                </a:extLst>
              </a:tr>
              <a:tr h="30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Drive the buying process and gain stakeholder alignment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853164"/>
                  </a:ext>
                </a:extLst>
              </a:tr>
              <a:tr h="30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Finalize the terms and close the 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 to Close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4473192"/>
                  </a:ext>
                </a:extLst>
              </a:tr>
              <a:tr h="30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Implement, service, and grow the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829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Operate &amp; Grow (Challenger Sales Process)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28422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740558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THUMBNAIL_REFRESH" val="1"/>
  <p:tag name="ARTICULATE_DESIGN_ID_CHALLENGER 2021" val="TJSUfHDV"/>
  <p:tag name="ARTICULATE_DESIGN_ID_WHITE PAPER" val="Kv9rEfus"/>
  <p:tag name="ARTICULATE_SLIDE_COUNT" val="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White Paper">
  <a:themeElements>
    <a:clrScheme name="Custom 2">
      <a:dk1>
        <a:srgbClr val="282828"/>
      </a:dk1>
      <a:lt1>
        <a:srgbClr val="FFFFFF"/>
      </a:lt1>
      <a:dk2>
        <a:srgbClr val="545454"/>
      </a:dk2>
      <a:lt2>
        <a:srgbClr val="F4F4F4"/>
      </a:lt2>
      <a:accent1>
        <a:srgbClr val="FFAF41"/>
      </a:accent1>
      <a:accent2>
        <a:srgbClr val="FF7936"/>
      </a:accent2>
      <a:accent3>
        <a:srgbClr val="052F45"/>
      </a:accent3>
      <a:accent4>
        <a:srgbClr val="066788"/>
      </a:accent4>
      <a:accent5>
        <a:srgbClr val="A7D1E1"/>
      </a:accent5>
      <a:accent6>
        <a:srgbClr val="A9A9A9"/>
      </a:accent6>
      <a:hlink>
        <a:srgbClr val="066788"/>
      </a:hlink>
      <a:folHlink>
        <a:srgbClr val="052F45"/>
      </a:folHlink>
    </a:clrScheme>
    <a:fontScheme name="Custom 1">
      <a:majorFont>
        <a:latin typeface="Graphik Bold"/>
        <a:ea typeface=""/>
        <a:cs typeface=""/>
      </a:majorFont>
      <a:minorFont>
        <a:latin typeface="Graphik Regular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</a:spPr>
      <a:bodyPr wrap="square" lIns="91440" tIns="91440" bIns="91440" rtlCol="0" anchor="t" anchorCtr="0">
        <a:noAutofit/>
      </a:bodyPr>
      <a:lstStyle>
        <a:defPPr algn="l">
          <a:lnSpc>
            <a:spcPts val="1880"/>
          </a:lnSpc>
          <a:defRPr sz="1400" dirty="0" err="1" smtClean="0">
            <a:solidFill>
              <a:schemeClr val="tx2"/>
            </a:solidFill>
            <a:latin typeface="Lyon Text" panose="02000503070000020004" pitchFamily="2" charset="77"/>
            <a:ea typeface="Lyon Text" charset="0"/>
            <a:cs typeface="Lyon Text" charset="0"/>
          </a:defRPr>
        </a:defPPr>
      </a:lstStyle>
    </a:spDef>
    <a:lnDef>
      <a:spPr>
        <a:ln w="12700">
          <a:solidFill>
            <a:schemeClr val="accent5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Aft>
            <a:spcPts val="600"/>
          </a:spcAft>
          <a:defRPr sz="1000" dirty="0" smtClean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BC45D9EE-A8C4-4DAA-958F-6B2E4511C15D}" vid="{E0D83CAC-F32D-4AB5-B767-965950BA1C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7500541E48BF4D8885688BBFD16FB9" ma:contentTypeVersion="17" ma:contentTypeDescription="Create a new document." ma:contentTypeScope="" ma:versionID="2aa325e75cdb710c801df3779158b5f0">
  <xsd:schema xmlns:xsd="http://www.w3.org/2001/XMLSchema" xmlns:xs="http://www.w3.org/2001/XMLSchema" xmlns:p="http://schemas.microsoft.com/office/2006/metadata/properties" xmlns:ns2="c3ec7029-3aab-4bb3-b8d4-6805444f9223" xmlns:ns3="bfbf47af-9057-4721-8ca9-c57964343e65" targetNamespace="http://schemas.microsoft.com/office/2006/metadata/properties" ma:root="true" ma:fieldsID="95eaa276c939e6354c180d9115827ab7" ns2:_="" ns3:_="">
    <xsd:import namespace="c3ec7029-3aab-4bb3-b8d4-6805444f9223"/>
    <xsd:import namespace="bfbf47af-9057-4721-8ca9-c57964343e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c7029-3aab-4bb3-b8d4-6805444f92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3cd24b2-2bbf-4e6a-89eb-07301d4f7f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f47af-9057-4721-8ca9-c57964343e6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f2752d0-e950-4d7f-b522-011bd2261a4c}" ma:internalName="TaxCatchAll" ma:showField="CatchAllData" ma:web="bfbf47af-9057-4721-8ca9-c57964343e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ec7029-3aab-4bb3-b8d4-6805444f9223">
      <Terms xmlns="http://schemas.microsoft.com/office/infopath/2007/PartnerControls"/>
    </lcf76f155ced4ddcb4097134ff3c332f>
    <TaxCatchAll xmlns="bfbf47af-9057-4721-8ca9-c57964343e65" xsi:nil="true"/>
  </documentManagement>
</p:properties>
</file>

<file path=customXml/itemProps1.xml><?xml version="1.0" encoding="utf-8"?>
<ds:datastoreItem xmlns:ds="http://schemas.openxmlformats.org/officeDocument/2006/customXml" ds:itemID="{4C9A98B4-55FB-4EAC-A9E7-95E19BD2B6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1F92EC-B562-4604-86FB-387DB4E14F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ec7029-3aab-4bb3-b8d4-6805444f9223"/>
    <ds:schemaRef ds:uri="bfbf47af-9057-4721-8ca9-c57964343e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77D400-22FF-4529-B4FF-E513709513E3}">
  <ds:schemaRefs>
    <ds:schemaRef ds:uri="c3ec7029-3aab-4bb3-b8d4-6805444f9223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bfbf47af-9057-4721-8ca9-c57964343e65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Handout-portrait</Template>
  <TotalTime>27124</TotalTime>
  <Words>11583</Words>
  <Application>Microsoft Office PowerPoint</Application>
  <PresentationFormat>Custom</PresentationFormat>
  <Paragraphs>1941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Graphik Bold</vt:lpstr>
      <vt:lpstr>Graphik Regular</vt:lpstr>
      <vt:lpstr>Lucida Grande</vt:lpstr>
      <vt:lpstr>Lyon Text</vt:lpstr>
      <vt:lpstr>Lyon Text Semibold</vt:lpstr>
      <vt:lpstr>White Paper</vt:lpstr>
      <vt:lpstr>PowerPoint Presentation</vt:lpstr>
      <vt:lpstr>PowerPoint Presentation</vt:lpstr>
      <vt:lpstr>Learning Paths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Learning Paths (Continued)</vt:lpstr>
      <vt:lpstr>Playlists</vt:lpstr>
      <vt:lpstr>Train the trainer certificate</vt:lpstr>
      <vt:lpstr>PowerPoint Presentation</vt:lpstr>
      <vt:lpstr>Guides</vt:lpstr>
      <vt:lpstr>Guides (Continued)</vt:lpstr>
      <vt:lpstr>Templates</vt:lpstr>
      <vt:lpstr>Templates (Continued)</vt:lpstr>
      <vt:lpstr>Job Aids &amp; references</vt:lpstr>
      <vt:lpstr>Job Aids &amp; references (Continued)</vt:lpstr>
      <vt:lpstr>Articles</vt:lpstr>
      <vt:lpstr>Research &amp; Whitepapers</vt:lpstr>
      <vt:lpstr>Research &amp; Whitepapers (Continued)</vt:lpstr>
      <vt:lpstr>surveys</vt:lpstr>
      <vt:lpstr>Tools &amp; Toolkits</vt:lpstr>
      <vt:lpstr>Skill Checks</vt:lpstr>
      <vt:lpstr>Webinars</vt:lpstr>
      <vt:lpstr>Webinars (Continued)</vt:lpstr>
      <vt:lpstr>Webinars (Continued)</vt:lpstr>
      <vt:lpstr>Webinars (Continued)</vt:lpstr>
      <vt:lpstr>Webinars (Continued)</vt:lpstr>
      <vt:lpstr>Podcasts</vt:lpstr>
      <vt:lpstr>Podcasts</vt:lpstr>
      <vt:lpstr>Podcasts</vt:lpstr>
      <vt:lpstr>Podcasts</vt:lpstr>
      <vt:lpstr>Videos</vt:lpstr>
      <vt:lpstr>Case Studies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Francati</dc:creator>
  <cp:lastModifiedBy>Frederico Michelin</cp:lastModifiedBy>
  <cp:revision>3</cp:revision>
  <dcterms:created xsi:type="dcterms:W3CDTF">2021-09-01T18:44:32Z</dcterms:created>
  <dcterms:modified xsi:type="dcterms:W3CDTF">2024-10-28T15:45:50Z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C24E576A-078E-425D-AF54-6668230A317A</vt:lpwstr>
  </property>
  <property fmtid="{D5CDD505-2E9C-101B-9397-08002B2CF9AE}" pid="3" name="ArticulatePath">
    <vt:lpwstr>https://challengerinc-my.sharepoint.com/personal/kathryn_minock_challengerinc_com/Documents/Documents/Desktop/16 9 update</vt:lpwstr>
  </property>
  <property fmtid="{D5CDD505-2E9C-101B-9397-08002B2CF9AE}" pid="4" name="ContentTypeId">
    <vt:lpwstr>0x010100A47500541E48BF4D8885688BBFD16FB9</vt:lpwstr>
  </property>
  <property fmtid="{D5CDD505-2E9C-101B-9397-08002B2CF9AE}" pid="5" name="MediaServiceImageTags">
    <vt:lpwstr/>
  </property>
</Properties>
</file>